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65.svg" ContentType="image/sv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1"/>
  </p:notesMasterIdLst>
  <p:sldIdLst>
    <p:sldId id="289" r:id="rId5"/>
    <p:sldId id="281" r:id="rId6"/>
    <p:sldId id="259" r:id="rId7"/>
    <p:sldId id="286" r:id="rId8"/>
    <p:sldId id="287" r:id="rId9"/>
    <p:sldId id="288" r:id="rId10"/>
    <p:sldId id="307" r:id="rId11"/>
    <p:sldId id="290" r:id="rId12"/>
    <p:sldId id="291" r:id="rId13"/>
    <p:sldId id="308" r:id="rId14"/>
    <p:sldId id="28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00"/>
    <a:srgbClr val="E3E3E4"/>
    <a:srgbClr val="717276"/>
    <a:srgbClr val="FCB280"/>
    <a:srgbClr val="E5E5E6"/>
    <a:srgbClr val="FF6600"/>
    <a:srgbClr val="80CFD0"/>
    <a:srgbClr val="118A92"/>
    <a:srgbClr val="91C7D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6" autoAdjust="0"/>
    <p:restoredTop sz="89930" autoAdjust="0"/>
  </p:normalViewPr>
  <p:slideViewPr>
    <p:cSldViewPr snapToGrid="0" snapToObjects="1">
      <p:cViewPr>
        <p:scale>
          <a:sx n="100" d="100"/>
          <a:sy n="100" d="100"/>
        </p:scale>
        <p:origin x="968" y="840"/>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D7B08-F458-4CB0-AA67-9F0651E75180}" type="datetimeFigureOut">
              <a:rPr lang="nl-NL" smtClean="0"/>
              <a:t>23-02-2024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9E1B0-5B82-4188-87D0-969C2F58A4DD}" type="slidenum">
              <a:rPr lang="nl-NL" smtClean="0"/>
              <a:t>‹nr.›</a:t>
            </a:fld>
            <a:endParaRPr lang="nl-NL"/>
          </a:p>
        </p:txBody>
      </p:sp>
    </p:spTree>
    <p:extLst>
      <p:ext uri="{BB962C8B-B14F-4D97-AF65-F5344CB8AC3E}">
        <p14:creationId xmlns:p14="http://schemas.microsoft.com/office/powerpoint/2010/main" val="207184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All</a:t>
            </a:r>
            <a:r>
              <a:rPr lang="nl-NL" dirty="0"/>
              <a:t> slides </a:t>
            </a:r>
            <a:r>
              <a:rPr lang="nl-NL" dirty="0" err="1"/>
              <a:t>within</a:t>
            </a:r>
            <a:r>
              <a:rPr lang="nl-NL" dirty="0"/>
              <a:t> </a:t>
            </a:r>
            <a:r>
              <a:rPr lang="nl-NL" dirty="0" err="1"/>
              <a:t>this</a:t>
            </a:r>
            <a:r>
              <a:rPr lang="nl-NL" dirty="0"/>
              <a:t> slidedeck </a:t>
            </a:r>
            <a:r>
              <a:rPr lang="nl-NL" dirty="0" err="1"/>
              <a:t>contain</a:t>
            </a:r>
            <a:r>
              <a:rPr lang="nl-NL" dirty="0"/>
              <a:t> information </a:t>
            </a:r>
            <a:r>
              <a:rPr lang="nl-NL" dirty="0" err="1"/>
              <a:t>that</a:t>
            </a:r>
            <a:r>
              <a:rPr lang="nl-NL" dirty="0"/>
              <a:t> </a:t>
            </a:r>
            <a:r>
              <a:rPr lang="nl-NL" dirty="0" err="1"/>
              <a:t>comes</a:t>
            </a:r>
            <a:r>
              <a:rPr lang="nl-NL" dirty="0"/>
              <a:t> </a:t>
            </a:r>
            <a:r>
              <a:rPr lang="nl-NL" dirty="0" err="1"/>
              <a:t>from</a:t>
            </a:r>
            <a:r>
              <a:rPr lang="nl-NL" dirty="0"/>
              <a:t> </a:t>
            </a:r>
            <a:r>
              <a:rPr lang="nl-NL" dirty="0" err="1"/>
              <a:t>our</a:t>
            </a:r>
            <a:r>
              <a:rPr lang="nl-NL" dirty="0"/>
              <a:t> </a:t>
            </a:r>
            <a:r>
              <a:rPr lang="nl-NL" dirty="0" err="1"/>
              <a:t>bidbook</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Publication</a:t>
            </a:r>
            <a:r>
              <a:rPr lang="nl-NL" dirty="0"/>
              <a:t>: </a:t>
            </a:r>
            <a:r>
              <a:rPr lang="nl-NL" dirty="0" err="1"/>
              <a:t>https</a:t>
            </a:r>
            <a:r>
              <a:rPr lang="nl-NL" dirty="0"/>
              <a:t>://</a:t>
            </a:r>
            <a:r>
              <a:rPr lang="nl-NL" dirty="0" err="1"/>
              <a:t>www.health-holland.com</a:t>
            </a:r>
            <a:r>
              <a:rPr lang="nl-NL" dirty="0"/>
              <a:t>/</a:t>
            </a:r>
            <a:r>
              <a:rPr lang="nl-NL" dirty="0" err="1"/>
              <a:t>rxlr</a:t>
            </a:r>
            <a:r>
              <a:rPr lang="nl-NL" dirty="0"/>
              <a:t>/#p=1 </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a:t>
            </a:fld>
            <a:endParaRPr lang="nl-NL"/>
          </a:p>
        </p:txBody>
      </p:sp>
    </p:spTree>
    <p:extLst>
      <p:ext uri="{BB962C8B-B14F-4D97-AF65-F5344CB8AC3E}">
        <p14:creationId xmlns:p14="http://schemas.microsoft.com/office/powerpoint/2010/main" val="1985324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More </a:t>
            </a:r>
            <a:r>
              <a:rPr lang="nl-NL" dirty="0" err="1"/>
              <a:t>about</a:t>
            </a:r>
            <a:r>
              <a:rPr lang="nl-NL" dirty="0"/>
              <a:t> FAST on page 20.</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16</a:t>
            </a:fld>
            <a:endParaRPr lang="nl-NL"/>
          </a:p>
        </p:txBody>
      </p:sp>
    </p:spTree>
    <p:extLst>
      <p:ext uri="{BB962C8B-B14F-4D97-AF65-F5344CB8AC3E}">
        <p14:creationId xmlns:p14="http://schemas.microsoft.com/office/powerpoint/2010/main" val="245229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a:t>
            </a:r>
            <a:r>
              <a:rPr lang="nl-NL" dirty="0" err="1"/>
              <a:t>bidbook</a:t>
            </a:r>
            <a:r>
              <a:rPr lang="nl-NL" dirty="0"/>
              <a:t> page 22 – 23 </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17</a:t>
            </a:fld>
            <a:endParaRPr lang="nl-NL"/>
          </a:p>
        </p:txBody>
      </p:sp>
    </p:spTree>
    <p:extLst>
      <p:ext uri="{BB962C8B-B14F-4D97-AF65-F5344CB8AC3E}">
        <p14:creationId xmlns:p14="http://schemas.microsoft.com/office/powerpoint/2010/main" val="2698298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Foreword</a:t>
            </a:r>
            <a:r>
              <a:rPr lang="nl-NL" dirty="0"/>
              <a:t> page 8</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18</a:t>
            </a:fld>
            <a:endParaRPr lang="nl-NL"/>
          </a:p>
        </p:txBody>
      </p:sp>
    </p:spTree>
    <p:extLst>
      <p:ext uri="{BB962C8B-B14F-4D97-AF65-F5344CB8AC3E}">
        <p14:creationId xmlns:p14="http://schemas.microsoft.com/office/powerpoint/2010/main" val="904176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See page 26 of </a:t>
            </a:r>
            <a:r>
              <a:rPr lang="nl-NL" dirty="0" err="1"/>
              <a:t>the</a:t>
            </a:r>
            <a:r>
              <a:rPr lang="nl-NL" dirty="0"/>
              <a:t> </a:t>
            </a:r>
            <a:r>
              <a:rPr lang="nl-NL" dirty="0" err="1"/>
              <a:t>bidbook</a:t>
            </a:r>
            <a:r>
              <a:rPr lang="nl-NL" dirty="0"/>
              <a:t>.</a:t>
            </a:r>
          </a:p>
          <a:p>
            <a:r>
              <a:rPr lang="nl-NL" dirty="0">
                <a:cs typeface="Calibri"/>
              </a:rPr>
              <a:t>NKI: Nederlands Kanker </a:t>
            </a:r>
            <a:r>
              <a:rPr lang="nl-NL" dirty="0" err="1">
                <a:cs typeface="Calibri"/>
              </a:rPr>
              <a:t>Insituut</a:t>
            </a:r>
            <a:r>
              <a:rPr lang="nl-NL" dirty="0">
                <a:cs typeface="Calibri"/>
              </a:rPr>
              <a:t> (Netherlands Cancer </a:t>
            </a:r>
            <a:r>
              <a:rPr lang="nl-NL" dirty="0" err="1">
                <a:cs typeface="Calibri"/>
              </a:rPr>
              <a:t>Institute</a:t>
            </a:r>
            <a:r>
              <a:rPr lang="nl-NL" dirty="0">
                <a:cs typeface="Calibri"/>
              </a:rPr>
              <a:t>)</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19</a:t>
            </a:fld>
            <a:endParaRPr lang="nl-NL"/>
          </a:p>
        </p:txBody>
      </p:sp>
    </p:spTree>
    <p:extLst>
      <p:ext uri="{BB962C8B-B14F-4D97-AF65-F5344CB8AC3E}">
        <p14:creationId xmlns:p14="http://schemas.microsoft.com/office/powerpoint/2010/main" val="68085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8B8B8B"/>
                </a:solidFill>
                <a:latin typeface="HollandSans" pitchFamily="2" charset="0"/>
                <a:cs typeface="Arial" panose="020B0604020202020204" pitchFamily="34" charset="0"/>
              </a:rPr>
              <a:t>The Netherlands is </a:t>
            </a:r>
            <a:r>
              <a:rPr lang="nl-NL" dirty="0" err="1">
                <a:solidFill>
                  <a:srgbClr val="8B8B8B"/>
                </a:solidFill>
                <a:latin typeface="HollandSans" pitchFamily="2" charset="0"/>
                <a:cs typeface="Arial" panose="020B0604020202020204" pitchFamily="34" charset="0"/>
              </a:rPr>
              <a:t>one</a:t>
            </a:r>
            <a:r>
              <a:rPr lang="nl-NL" dirty="0">
                <a:solidFill>
                  <a:srgbClr val="8B8B8B"/>
                </a:solidFill>
                <a:latin typeface="HollandSans" pitchFamily="2" charset="0"/>
                <a:cs typeface="Arial" panose="020B0604020202020204" pitchFamily="34" charset="0"/>
              </a:rPr>
              <a:t> of </a:t>
            </a:r>
            <a:r>
              <a:rPr lang="nl-NL" dirty="0" err="1">
                <a:solidFill>
                  <a:srgbClr val="8B8B8B"/>
                </a:solidFill>
                <a:latin typeface="HollandSans" pitchFamily="2" charset="0"/>
                <a:cs typeface="Arial" panose="020B0604020202020204" pitchFamily="34" charset="0"/>
              </a:rPr>
              <a:t>the</a:t>
            </a:r>
            <a:r>
              <a:rPr lang="nl-NL" dirty="0">
                <a:solidFill>
                  <a:srgbClr val="8B8B8B"/>
                </a:solidFill>
                <a:latin typeface="HollandSans" pitchFamily="2" charset="0"/>
                <a:cs typeface="Arial" panose="020B0604020202020204" pitchFamily="34" charset="0"/>
              </a:rPr>
              <a:t> most </a:t>
            </a:r>
            <a:r>
              <a:rPr lang="nl-NL" dirty="0" err="1">
                <a:solidFill>
                  <a:srgbClr val="8B8B8B"/>
                </a:solidFill>
                <a:latin typeface="HollandSans" pitchFamily="2" charset="0"/>
                <a:cs typeface="Arial" panose="020B0604020202020204" pitchFamily="34" charset="0"/>
              </a:rPr>
              <a:t>densely</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populated</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countries</a:t>
            </a:r>
            <a:r>
              <a:rPr lang="nl-NL" dirty="0">
                <a:solidFill>
                  <a:srgbClr val="8B8B8B"/>
                </a:solidFill>
                <a:latin typeface="HollandSans" pitchFamily="2" charset="0"/>
                <a:cs typeface="Arial" panose="020B0604020202020204" pitchFamily="34" charset="0"/>
              </a:rPr>
              <a:t> in </a:t>
            </a:r>
            <a:r>
              <a:rPr lang="nl-NL" dirty="0" err="1">
                <a:solidFill>
                  <a:srgbClr val="8B8B8B"/>
                </a:solidFill>
                <a:latin typeface="HollandSans" pitchFamily="2" charset="0"/>
                <a:cs typeface="Arial" panose="020B0604020202020204" pitchFamily="34" charset="0"/>
              </a:rPr>
              <a:t>the</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world</a:t>
            </a:r>
            <a:r>
              <a:rPr lang="nl-NL" dirty="0">
                <a:solidFill>
                  <a:srgbClr val="8B8B8B"/>
                </a:solidFill>
                <a:latin typeface="HollandSans" pitchFamily="2" charset="0"/>
                <a:cs typeface="Arial" panose="020B0604020202020204" pitchFamily="34" charset="0"/>
              </a:rPr>
              <a:t>. As a </a:t>
            </a:r>
            <a:r>
              <a:rPr lang="nl-NL" dirty="0" err="1">
                <a:solidFill>
                  <a:srgbClr val="8B8B8B"/>
                </a:solidFill>
                <a:latin typeface="HollandSans" pitchFamily="2" charset="0"/>
                <a:cs typeface="Arial" panose="020B0604020202020204" pitchFamily="34" charset="0"/>
              </a:rPr>
              <a:t>result</a:t>
            </a:r>
            <a:r>
              <a:rPr lang="nl-NL" dirty="0">
                <a:solidFill>
                  <a:srgbClr val="8B8B8B"/>
                </a:solidFill>
                <a:latin typeface="HollandSans" pitchFamily="2" charset="0"/>
                <a:cs typeface="Arial" panose="020B0604020202020204" pitchFamily="34" charset="0"/>
              </a:rPr>
              <a:t>, more </a:t>
            </a:r>
            <a:r>
              <a:rPr lang="nl-NL" dirty="0" err="1">
                <a:solidFill>
                  <a:srgbClr val="8B8B8B"/>
                </a:solidFill>
                <a:latin typeface="HollandSans" pitchFamily="2" charset="0"/>
                <a:cs typeface="Arial" panose="020B0604020202020204" pitchFamily="34" charset="0"/>
              </a:rPr>
              <a:t>than</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six</a:t>
            </a:r>
            <a:r>
              <a:rPr lang="nl-NL" dirty="0">
                <a:solidFill>
                  <a:srgbClr val="8B8B8B"/>
                </a:solidFill>
                <a:latin typeface="HollandSans" pitchFamily="2" charset="0"/>
                <a:cs typeface="Arial" panose="020B0604020202020204" pitchFamily="34" charset="0"/>
              </a:rPr>
              <a:t> in ten </a:t>
            </a:r>
            <a:r>
              <a:rPr lang="nl-NL" dirty="0" err="1">
                <a:solidFill>
                  <a:srgbClr val="8B8B8B"/>
                </a:solidFill>
                <a:latin typeface="HollandSans" pitchFamily="2" charset="0"/>
                <a:cs typeface="Arial" panose="020B0604020202020204" pitchFamily="34" charset="0"/>
              </a:rPr>
              <a:t>people</a:t>
            </a:r>
            <a:r>
              <a:rPr lang="nl-NL" dirty="0">
                <a:solidFill>
                  <a:srgbClr val="8B8B8B"/>
                </a:solidFill>
                <a:latin typeface="HollandSans" pitchFamily="2" charset="0"/>
                <a:cs typeface="Arial" panose="020B0604020202020204" pitchFamily="34" charset="0"/>
              </a:rPr>
              <a:t> in </a:t>
            </a:r>
            <a:r>
              <a:rPr lang="nl-NL" dirty="0" err="1">
                <a:solidFill>
                  <a:srgbClr val="8B8B8B"/>
                </a:solidFill>
                <a:latin typeface="HollandSans" pitchFamily="2" charset="0"/>
                <a:cs typeface="Arial" panose="020B0604020202020204" pitchFamily="34" charset="0"/>
              </a:rPr>
              <a:t>the</a:t>
            </a:r>
            <a:r>
              <a:rPr lang="nl-NL" dirty="0">
                <a:solidFill>
                  <a:srgbClr val="8B8B8B"/>
                </a:solidFill>
                <a:latin typeface="HollandSans" pitchFamily="2" charset="0"/>
                <a:cs typeface="Arial" panose="020B0604020202020204" pitchFamily="34" charset="0"/>
              </a:rPr>
              <a:t> Netherlands live </a:t>
            </a:r>
            <a:r>
              <a:rPr lang="nl-NL" dirty="0" err="1">
                <a:solidFill>
                  <a:srgbClr val="8B8B8B"/>
                </a:solidFill>
                <a:latin typeface="HollandSans" pitchFamily="2" charset="0"/>
                <a:cs typeface="Arial" panose="020B0604020202020204" pitchFamily="34" charset="0"/>
              </a:rPr>
              <a:t>within</a:t>
            </a:r>
            <a:r>
              <a:rPr lang="nl-NL" dirty="0">
                <a:solidFill>
                  <a:srgbClr val="8B8B8B"/>
                </a:solidFill>
                <a:latin typeface="HollandSans" pitchFamily="2" charset="0"/>
                <a:cs typeface="Arial" panose="020B0604020202020204" pitchFamily="34" charset="0"/>
              </a:rPr>
              <a:t> 5 km of a </a:t>
            </a:r>
            <a:r>
              <a:rPr lang="nl-NL" dirty="0" err="1">
                <a:solidFill>
                  <a:srgbClr val="8B8B8B"/>
                </a:solidFill>
                <a:latin typeface="HollandSans" pitchFamily="2" charset="0"/>
                <a:cs typeface="Arial" panose="020B0604020202020204" pitchFamily="34" charset="0"/>
              </a:rPr>
              <a:t>hospital</a:t>
            </a:r>
            <a:r>
              <a:rPr lang="nl-NL" dirty="0">
                <a:solidFill>
                  <a:srgbClr val="8B8B8B"/>
                </a:solidFill>
                <a:latin typeface="HollandSans" pitchFamily="2" charset="0"/>
                <a:cs typeface="Arial" panose="020B0604020202020204" pitchFamily="34" charset="0"/>
              </a:rPr>
              <a:t>. More </a:t>
            </a:r>
            <a:r>
              <a:rPr lang="nl-NL" dirty="0" err="1">
                <a:solidFill>
                  <a:srgbClr val="8B8B8B"/>
                </a:solidFill>
                <a:latin typeface="HollandSans" pitchFamily="2" charset="0"/>
                <a:cs typeface="Arial" panose="020B0604020202020204" pitchFamily="34" charset="0"/>
              </a:rPr>
              <a:t>than</a:t>
            </a:r>
            <a:r>
              <a:rPr lang="nl-NL" dirty="0">
                <a:solidFill>
                  <a:srgbClr val="8B8B8B"/>
                </a:solidFill>
                <a:latin typeface="HollandSans" pitchFamily="2" charset="0"/>
                <a:cs typeface="Arial" panose="020B0604020202020204" pitchFamily="34" charset="0"/>
              </a:rPr>
              <a:t> 200 </a:t>
            </a:r>
            <a:r>
              <a:rPr lang="nl-NL" dirty="0" err="1">
                <a:solidFill>
                  <a:srgbClr val="8B8B8B"/>
                </a:solidFill>
                <a:latin typeface="HollandSans" pitchFamily="2" charset="0"/>
                <a:cs typeface="Arial" panose="020B0604020202020204" pitchFamily="34" charset="0"/>
              </a:rPr>
              <a:t>active</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biobanks</a:t>
            </a:r>
            <a:r>
              <a:rPr lang="nl-NL" dirty="0">
                <a:solidFill>
                  <a:srgbClr val="8B8B8B"/>
                </a:solidFill>
                <a:latin typeface="HollandSans" pitchFamily="2" charset="0"/>
                <a:cs typeface="Arial" panose="020B0604020202020204" pitchFamily="34" charset="0"/>
              </a:rPr>
              <a:t>, cohort studies, </a:t>
            </a:r>
            <a:r>
              <a:rPr lang="nl-NL" dirty="0" err="1">
                <a:solidFill>
                  <a:srgbClr val="8B8B8B"/>
                </a:solidFill>
                <a:latin typeface="HollandSans" pitchFamily="2" charset="0"/>
                <a:cs typeface="Arial" panose="020B0604020202020204" pitchFamily="34" charset="0"/>
              </a:rPr>
              <a:t>and</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patient</a:t>
            </a:r>
            <a:r>
              <a:rPr lang="nl-NL" dirty="0">
                <a:solidFill>
                  <a:srgbClr val="8B8B8B"/>
                </a:solidFill>
                <a:latin typeface="HollandSans" pitchFamily="2" charset="0"/>
                <a:cs typeface="Arial" panose="020B0604020202020204" pitchFamily="34" charset="0"/>
              </a:rPr>
              <a:t> registers </a:t>
            </a:r>
            <a:r>
              <a:rPr lang="nl-NL" dirty="0" err="1">
                <a:solidFill>
                  <a:srgbClr val="8B8B8B"/>
                </a:solidFill>
                <a:latin typeface="HollandSans" pitchFamily="2" charset="0"/>
                <a:cs typeface="Arial" panose="020B0604020202020204" pitchFamily="34" charset="0"/>
              </a:rPr>
              <a:t>can</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be</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accessed</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to</a:t>
            </a:r>
            <a:r>
              <a:rPr lang="nl-NL" dirty="0">
                <a:solidFill>
                  <a:srgbClr val="8B8B8B"/>
                </a:solidFill>
                <a:latin typeface="HollandSans"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8B8B8B"/>
                </a:solidFill>
                <a:latin typeface="HollandSans"/>
                <a:cs typeface="Arial" panose="020B0604020202020204" pitchFamily="34" charset="0"/>
              </a:rPr>
              <a:t>See page 28 of </a:t>
            </a:r>
            <a:r>
              <a:rPr lang="nl-NL" dirty="0" err="1">
                <a:solidFill>
                  <a:srgbClr val="8B8B8B"/>
                </a:solidFill>
                <a:latin typeface="HollandSans"/>
                <a:cs typeface="Arial" panose="020B0604020202020204" pitchFamily="34" charset="0"/>
              </a:rPr>
              <a:t>the</a:t>
            </a:r>
            <a:r>
              <a:rPr lang="nl-NL" dirty="0">
                <a:solidFill>
                  <a:srgbClr val="8B8B8B"/>
                </a:solidFill>
                <a:latin typeface="HollandSans"/>
                <a:cs typeface="Arial" panose="020B0604020202020204" pitchFamily="34" charset="0"/>
              </a:rPr>
              <a:t> </a:t>
            </a:r>
            <a:r>
              <a:rPr lang="nl-NL" dirty="0" err="1">
                <a:solidFill>
                  <a:srgbClr val="8B8B8B"/>
                </a:solidFill>
                <a:latin typeface="HollandSans"/>
                <a:cs typeface="Arial" panose="020B0604020202020204" pitchFamily="34" charset="0"/>
              </a:rPr>
              <a:t>bidbook</a:t>
            </a:r>
            <a:endParaRPr lang="nl-NL" dirty="0">
              <a:solidFill>
                <a:srgbClr val="8B8B8B"/>
              </a:solidFill>
              <a:latin typeface="HollandSans"/>
              <a:cs typeface="Arial" panose="020B0604020202020204" pitchFamily="34" charset="0"/>
            </a:endParaRPr>
          </a:p>
          <a:p>
            <a:pPr>
              <a:defRPr/>
            </a:pPr>
            <a:r>
              <a:rPr lang="nl-NL" dirty="0" err="1">
                <a:solidFill>
                  <a:srgbClr val="8B8B8B"/>
                </a:solidFill>
                <a:latin typeface="HollandSans"/>
              </a:rPr>
              <a:t>Popn</a:t>
            </a:r>
            <a:r>
              <a:rPr lang="nl-NL" dirty="0">
                <a:solidFill>
                  <a:srgbClr val="8B8B8B"/>
                </a:solidFill>
                <a:latin typeface="HollandSans"/>
              </a:rPr>
              <a:t>: </a:t>
            </a:r>
            <a:r>
              <a:rPr lang="nl-NL" dirty="0" err="1">
                <a:solidFill>
                  <a:srgbClr val="8B8B8B"/>
                </a:solidFill>
                <a:latin typeface="HollandSans"/>
              </a:rPr>
              <a:t>Population</a:t>
            </a:r>
            <a:endParaRPr lang="nl-NL" dirty="0">
              <a:solidFill>
                <a:srgbClr val="8B8B8B"/>
              </a:solidFill>
              <a:latin typeface="HollandSans" pitchFamily="2" charset="0"/>
            </a:endParaRP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20</a:t>
            </a:fld>
            <a:endParaRPr lang="nl-NL"/>
          </a:p>
        </p:txBody>
      </p:sp>
    </p:spTree>
    <p:extLst>
      <p:ext uri="{BB962C8B-B14F-4D97-AF65-F5344CB8AC3E}">
        <p14:creationId xmlns:p14="http://schemas.microsoft.com/office/powerpoint/2010/main" val="1827929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One of the most attractive aspects of living in the Netherlands is its first-rate healthcare. The Netherlands ranks 2nd in the Health Care and has ranked consistently among the top three published by the Health Consumer System Performance Rankings, based on 11 high income countries (Common Wealth Fund).</a:t>
            </a:r>
            <a:br>
              <a:rPr lang="en-US" dirty="0"/>
            </a:br>
            <a:endParaRPr lang="en-US" dirty="0"/>
          </a:p>
          <a:p>
            <a:r>
              <a:rPr lang="nl-NL" dirty="0"/>
              <a:t>See page 54 of </a:t>
            </a:r>
            <a:r>
              <a:rPr lang="nl-NL" dirty="0" err="1"/>
              <a:t>the</a:t>
            </a:r>
            <a:r>
              <a:rPr lang="nl-NL" dirty="0"/>
              <a:t> </a:t>
            </a:r>
            <a:r>
              <a:rPr lang="nl-NL" dirty="0" err="1"/>
              <a:t>bidbook</a:t>
            </a:r>
            <a:endParaRPr lang="nl-NL" dirty="0">
              <a:cs typeface="Calibri"/>
            </a:endParaRP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21</a:t>
            </a:fld>
            <a:endParaRPr lang="nl-NL"/>
          </a:p>
        </p:txBody>
      </p:sp>
    </p:spTree>
    <p:extLst>
      <p:ext uri="{BB962C8B-B14F-4D97-AF65-F5344CB8AC3E}">
        <p14:creationId xmlns:p14="http://schemas.microsoft.com/office/powerpoint/2010/main" val="361723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55 of </a:t>
            </a:r>
            <a:r>
              <a:rPr lang="nl-NL" dirty="0" err="1"/>
              <a:t>the</a:t>
            </a:r>
            <a:r>
              <a:rPr lang="nl-NL" dirty="0"/>
              <a:t> </a:t>
            </a:r>
            <a:r>
              <a:rPr lang="nl-NL" dirty="0" err="1"/>
              <a:t>bidbook</a:t>
            </a:r>
            <a:endParaRPr lang="nl-NL" dirty="0"/>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22</a:t>
            </a:fld>
            <a:endParaRPr lang="nl-NL"/>
          </a:p>
        </p:txBody>
      </p:sp>
    </p:spTree>
    <p:extLst>
      <p:ext uri="{BB962C8B-B14F-4D97-AF65-F5344CB8AC3E}">
        <p14:creationId xmlns:p14="http://schemas.microsoft.com/office/powerpoint/2010/main" val="1512579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40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23</a:t>
            </a:fld>
            <a:endParaRPr lang="nl-NL"/>
          </a:p>
        </p:txBody>
      </p:sp>
    </p:spTree>
    <p:extLst>
      <p:ext uri="{BB962C8B-B14F-4D97-AF65-F5344CB8AC3E}">
        <p14:creationId xmlns:p14="http://schemas.microsoft.com/office/powerpoint/2010/main" val="3529068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31 &amp; 32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24</a:t>
            </a:fld>
            <a:endParaRPr lang="nl-NL"/>
          </a:p>
        </p:txBody>
      </p:sp>
    </p:spTree>
    <p:extLst>
      <p:ext uri="{BB962C8B-B14F-4D97-AF65-F5344CB8AC3E}">
        <p14:creationId xmlns:p14="http://schemas.microsoft.com/office/powerpoint/2010/main" val="1769439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8B8B8B"/>
                </a:solidFill>
                <a:latin typeface="HollandSans" pitchFamily="2" charset="0"/>
              </a:rPr>
              <a:t>Tax policy in </a:t>
            </a:r>
            <a:r>
              <a:rPr lang="nl-NL" sz="1200" dirty="0" err="1">
                <a:solidFill>
                  <a:srgbClr val="8B8B8B"/>
                </a:solidFill>
                <a:latin typeface="HollandSans" pitchFamily="2" charset="0"/>
              </a:rPr>
              <a:t>the</a:t>
            </a:r>
            <a:r>
              <a:rPr lang="nl-NL" sz="1200" dirty="0">
                <a:solidFill>
                  <a:srgbClr val="8B8B8B"/>
                </a:solidFill>
                <a:latin typeface="HollandSans" pitchFamily="2" charset="0"/>
              </a:rPr>
              <a:t> Netherlands </a:t>
            </a:r>
            <a:r>
              <a:rPr lang="nl-NL" sz="1200" dirty="0" err="1">
                <a:solidFill>
                  <a:srgbClr val="8B8B8B"/>
                </a:solidFill>
                <a:latin typeface="HollandSans" pitchFamily="2" charset="0"/>
              </a:rPr>
              <a:t>encapsulates</a:t>
            </a:r>
            <a:r>
              <a:rPr lang="nl-NL" sz="1200" dirty="0">
                <a:solidFill>
                  <a:srgbClr val="8B8B8B"/>
                </a:solidFill>
                <a:latin typeface="HollandSans" pitchFamily="2" charset="0"/>
              </a:rPr>
              <a:t> </a:t>
            </a:r>
            <a:r>
              <a:rPr lang="nl-NL" sz="1200" dirty="0" err="1">
                <a:solidFill>
                  <a:srgbClr val="8B8B8B"/>
                </a:solidFill>
                <a:latin typeface="HollandSans" pitchFamily="2" charset="0"/>
              </a:rPr>
              <a:t>among</a:t>
            </a:r>
            <a:r>
              <a:rPr lang="nl-NL" sz="1200" dirty="0">
                <a:solidFill>
                  <a:srgbClr val="8B8B8B"/>
                </a:solidFill>
                <a:latin typeface="HollandSans" pitchFamily="2" charset="0"/>
              </a:rPr>
              <a:t> </a:t>
            </a:r>
            <a:r>
              <a:rPr lang="nl-NL" sz="1200" dirty="0" err="1">
                <a:solidFill>
                  <a:srgbClr val="8B8B8B"/>
                </a:solidFill>
                <a:latin typeface="HollandSans" pitchFamily="2" charset="0"/>
              </a:rPr>
              <a:t>others</a:t>
            </a:r>
            <a:r>
              <a:rPr lang="nl-NL" sz="1200" dirty="0">
                <a:solidFill>
                  <a:srgbClr val="8B8B8B"/>
                </a:solidFill>
                <a:latin typeface="HollandSans" pitchFamily="2" charset="0"/>
              </a:rPr>
              <a:t>, </a:t>
            </a:r>
            <a:r>
              <a:rPr lang="nl-NL" sz="1200" dirty="0" err="1">
                <a:solidFill>
                  <a:srgbClr val="8B8B8B"/>
                </a:solidFill>
                <a:latin typeface="HollandSans" pitchFamily="2" charset="0"/>
              </a:rPr>
              <a:t>the</a:t>
            </a:r>
            <a:r>
              <a:rPr lang="nl-NL" sz="1200" dirty="0">
                <a:solidFill>
                  <a:srgbClr val="8B8B8B"/>
                </a:solidFill>
                <a:latin typeface="HollandSans" pitchFamily="2" charset="0"/>
              </a:rPr>
              <a:t> </a:t>
            </a:r>
            <a:r>
              <a:rPr lang="nl-NL" sz="1200" dirty="0" err="1">
                <a:solidFill>
                  <a:srgbClr val="8B8B8B"/>
                </a:solidFill>
                <a:latin typeface="HollandSans" pitchFamily="2" charset="0"/>
              </a:rPr>
              <a:t>following</a:t>
            </a:r>
            <a:r>
              <a:rPr lang="nl-NL" sz="1200" dirty="0">
                <a:solidFill>
                  <a:srgbClr val="8B8B8B"/>
                </a:solidFill>
                <a:latin typeface="HollandSans" pitchFamily="2" charset="0"/>
              </a:rPr>
              <a:t> benefits:</a:t>
            </a:r>
            <a:endParaRPr lang="nl-NL" dirty="0"/>
          </a:p>
          <a:p>
            <a:r>
              <a:rPr lang="nl-NL" dirty="0"/>
              <a:t>See page 44 of </a:t>
            </a:r>
            <a:r>
              <a:rPr lang="nl-NL" dirty="0" err="1"/>
              <a:t>the</a:t>
            </a:r>
            <a:r>
              <a:rPr lang="nl-NL" dirty="0"/>
              <a:t> </a:t>
            </a:r>
            <a:r>
              <a:rPr lang="nl-NL" dirty="0" err="1"/>
              <a:t>bidbook</a:t>
            </a:r>
            <a:endParaRPr lang="nl-NL" dirty="0"/>
          </a:p>
          <a:p>
            <a:endParaRPr lang="nl-NL" dirty="0"/>
          </a:p>
          <a:p>
            <a:r>
              <a:rPr lang="nl-NL" dirty="0"/>
              <a:t>Full:</a:t>
            </a:r>
          </a:p>
          <a:p>
            <a:endParaRPr lang="nl-NL" dirty="0"/>
          </a:p>
          <a:p>
            <a:pPr marL="285750" indent="-285750">
              <a:buFont typeface="Arial" panose="020B0604020202020204" pitchFamily="34" charset="0"/>
              <a:buChar char="•"/>
            </a:pPr>
            <a:r>
              <a:rPr lang="nl-NL" dirty="0">
                <a:solidFill>
                  <a:srgbClr val="8B8B8B"/>
                </a:solidFill>
                <a:latin typeface="HollandSans" pitchFamily="2" charset="0"/>
              </a:rPr>
              <a:t>A </a:t>
            </a:r>
            <a:r>
              <a:rPr lang="nl-NL" dirty="0" err="1">
                <a:solidFill>
                  <a:srgbClr val="8B8B8B"/>
                </a:solidFill>
                <a:latin typeface="HollandSans" pitchFamily="2" charset="0"/>
              </a:rPr>
              <a:t>wide</a:t>
            </a:r>
            <a:r>
              <a:rPr lang="nl-NL" dirty="0">
                <a:solidFill>
                  <a:srgbClr val="8B8B8B"/>
                </a:solidFill>
                <a:latin typeface="HollandSans" pitchFamily="2" charset="0"/>
              </a:rPr>
              <a:t> </a:t>
            </a:r>
            <a:r>
              <a:rPr lang="nl-NL" dirty="0" err="1">
                <a:solidFill>
                  <a:srgbClr val="8B8B8B"/>
                </a:solidFill>
                <a:latin typeface="HollandSans" pitchFamily="2" charset="0"/>
              </a:rPr>
              <a:t>network</a:t>
            </a:r>
            <a:r>
              <a:rPr lang="nl-NL" dirty="0">
                <a:solidFill>
                  <a:srgbClr val="8B8B8B"/>
                </a:solidFill>
                <a:latin typeface="HollandSans" pitchFamily="2" charset="0"/>
              </a:rPr>
              <a:t> of </a:t>
            </a:r>
            <a:r>
              <a:rPr lang="nl-NL" dirty="0" err="1">
                <a:solidFill>
                  <a:srgbClr val="8B8B8B"/>
                </a:solidFill>
                <a:latin typeface="HollandSans" pitchFamily="2" charset="0"/>
              </a:rPr>
              <a:t>nearly</a:t>
            </a:r>
            <a:r>
              <a:rPr lang="nl-NL" dirty="0">
                <a:solidFill>
                  <a:srgbClr val="8B8B8B"/>
                </a:solidFill>
                <a:latin typeface="HollandSans" pitchFamily="2" charset="0"/>
              </a:rPr>
              <a:t> 100 </a:t>
            </a:r>
            <a:r>
              <a:rPr lang="nl-NL" dirty="0" err="1">
                <a:solidFill>
                  <a:srgbClr val="8B8B8B"/>
                </a:solidFill>
                <a:latin typeface="HollandSans" pitchFamily="2" charset="0"/>
              </a:rPr>
              <a:t>bilateral</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a:t>
            </a:r>
            <a:r>
              <a:rPr lang="nl-NL" dirty="0" err="1">
                <a:solidFill>
                  <a:srgbClr val="8B8B8B"/>
                </a:solidFill>
                <a:latin typeface="HollandSans" pitchFamily="2" charset="0"/>
              </a:rPr>
              <a:t>treaties</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avoid</a:t>
            </a:r>
            <a:r>
              <a:rPr lang="nl-NL" dirty="0">
                <a:solidFill>
                  <a:srgbClr val="8B8B8B"/>
                </a:solidFill>
                <a:latin typeface="HollandSans" pitchFamily="2" charset="0"/>
              </a:rPr>
              <a:t> double </a:t>
            </a:r>
            <a:r>
              <a:rPr lang="nl-NL" dirty="0" err="1">
                <a:solidFill>
                  <a:srgbClr val="8B8B8B"/>
                </a:solidFill>
                <a:latin typeface="HollandSans" pitchFamily="2" charset="0"/>
              </a:rPr>
              <a:t>taxation</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provide</a:t>
            </a:r>
            <a:r>
              <a:rPr lang="nl-NL" dirty="0">
                <a:solidFill>
                  <a:srgbClr val="8B8B8B"/>
                </a:solidFill>
                <a:latin typeface="HollandSans" pitchFamily="2" charset="0"/>
              </a:rPr>
              <a:t>, in </a:t>
            </a:r>
            <a:r>
              <a:rPr lang="nl-NL" dirty="0" err="1">
                <a:solidFill>
                  <a:srgbClr val="8B8B8B"/>
                </a:solidFill>
                <a:latin typeface="HollandSans" pitchFamily="2" charset="0"/>
              </a:rPr>
              <a:t>many</a:t>
            </a:r>
            <a:r>
              <a:rPr lang="nl-NL" dirty="0">
                <a:solidFill>
                  <a:srgbClr val="8B8B8B"/>
                </a:solidFill>
                <a:latin typeface="HollandSans" pitchFamily="2" charset="0"/>
              </a:rPr>
              <a:t> cases, </a:t>
            </a:r>
            <a:r>
              <a:rPr lang="nl-NL" dirty="0" err="1">
                <a:solidFill>
                  <a:srgbClr val="8B8B8B"/>
                </a:solidFill>
                <a:latin typeface="HollandSans" pitchFamily="2" charset="0"/>
              </a:rPr>
              <a:t>reduced</a:t>
            </a:r>
            <a:r>
              <a:rPr lang="nl-NL" dirty="0">
                <a:solidFill>
                  <a:srgbClr val="8B8B8B"/>
                </a:solidFill>
                <a:latin typeface="HollandSans" pitchFamily="2" charset="0"/>
              </a:rPr>
              <a:t> or no </a:t>
            </a:r>
            <a:r>
              <a:rPr lang="nl-NL" dirty="0" err="1">
                <a:solidFill>
                  <a:srgbClr val="8B8B8B"/>
                </a:solidFill>
                <a:latin typeface="HollandSans" pitchFamily="2" charset="0"/>
              </a:rPr>
              <a:t>withholding</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on </a:t>
            </a:r>
            <a:r>
              <a:rPr lang="nl-NL" dirty="0" err="1">
                <a:solidFill>
                  <a:srgbClr val="8B8B8B"/>
                </a:solidFill>
                <a:latin typeface="HollandSans" pitchFamily="2" charset="0"/>
              </a:rPr>
              <a:t>dividends</a:t>
            </a:r>
            <a:r>
              <a:rPr lang="nl-NL" dirty="0">
                <a:solidFill>
                  <a:srgbClr val="8B8B8B"/>
                </a:solidFill>
                <a:latin typeface="HollandSans" pitchFamily="2" charset="0"/>
              </a:rPr>
              <a:t>, interest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royalties</a:t>
            </a:r>
            <a:r>
              <a:rPr lang="nl-NL" dirty="0">
                <a:solidFill>
                  <a:srgbClr val="8B8B8B"/>
                </a:solidFill>
                <a:latin typeface="HollandSans" pitchFamily="2" charset="0"/>
              </a:rPr>
              <a:t>.</a:t>
            </a:r>
            <a:br>
              <a:rPr lang="nl-NL" dirty="0">
                <a:solidFill>
                  <a:srgbClr val="8B8B8B"/>
                </a:solidFill>
                <a:latin typeface="HollandSans" pitchFamily="2" charset="0"/>
              </a:rPr>
            </a:b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err="1">
                <a:solidFill>
                  <a:srgbClr val="8B8B8B"/>
                </a:solidFill>
                <a:latin typeface="HollandSans" pitchFamily="2" charset="0"/>
              </a:rPr>
              <a:t>Clarity</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certainty</a:t>
            </a:r>
            <a:r>
              <a:rPr lang="nl-NL" dirty="0">
                <a:solidFill>
                  <a:srgbClr val="8B8B8B"/>
                </a:solidFill>
                <a:latin typeface="HollandSans" pitchFamily="2" charset="0"/>
              </a:rPr>
              <a:t> in advance on </a:t>
            </a:r>
            <a:r>
              <a:rPr lang="nl-NL" dirty="0" err="1">
                <a:solidFill>
                  <a:srgbClr val="8B8B8B"/>
                </a:solidFill>
                <a:latin typeface="HollandSans" pitchFamily="2" charset="0"/>
              </a:rPr>
              <a:t>the</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a:t>
            </a:r>
            <a:r>
              <a:rPr lang="nl-NL" dirty="0" err="1">
                <a:solidFill>
                  <a:srgbClr val="8B8B8B"/>
                </a:solidFill>
                <a:latin typeface="HollandSans" pitchFamily="2" charset="0"/>
              </a:rPr>
              <a:t>consequences</a:t>
            </a:r>
            <a:r>
              <a:rPr lang="nl-NL" dirty="0">
                <a:solidFill>
                  <a:srgbClr val="8B8B8B"/>
                </a:solidFill>
                <a:latin typeface="HollandSans" pitchFamily="2" charset="0"/>
              </a:rPr>
              <a:t> of </a:t>
            </a:r>
            <a:r>
              <a:rPr lang="nl-NL" dirty="0" err="1">
                <a:solidFill>
                  <a:srgbClr val="8B8B8B"/>
                </a:solidFill>
                <a:latin typeface="HollandSans" pitchFamily="2" charset="0"/>
              </a:rPr>
              <a:t>proposed</a:t>
            </a:r>
            <a:r>
              <a:rPr lang="nl-NL" dirty="0">
                <a:solidFill>
                  <a:srgbClr val="8B8B8B"/>
                </a:solidFill>
                <a:latin typeface="HollandSans" pitchFamily="2" charset="0"/>
              </a:rPr>
              <a:t> significant </a:t>
            </a:r>
            <a:r>
              <a:rPr lang="nl-NL" dirty="0" err="1">
                <a:solidFill>
                  <a:srgbClr val="8B8B8B"/>
                </a:solidFill>
                <a:latin typeface="HollandSans" pitchFamily="2" charset="0"/>
              </a:rPr>
              <a:t>invest</a:t>
            </a:r>
            <a:r>
              <a:rPr lang="nl-NL" dirty="0">
                <a:solidFill>
                  <a:srgbClr val="8B8B8B"/>
                </a:solidFill>
                <a:latin typeface="HollandSans" pitchFamily="2" charset="0"/>
              </a:rPr>
              <a:t> in </a:t>
            </a:r>
            <a:r>
              <a:rPr lang="nl-NL" dirty="0" err="1">
                <a:solidFill>
                  <a:srgbClr val="8B8B8B"/>
                </a:solidFill>
                <a:latin typeface="HollandSans" pitchFamily="2" charset="0"/>
              </a:rPr>
              <a:t>the</a:t>
            </a:r>
            <a:r>
              <a:rPr lang="nl-NL" dirty="0">
                <a:solidFill>
                  <a:srgbClr val="8B8B8B"/>
                </a:solidFill>
                <a:latin typeface="HollandSans" pitchFamily="2" charset="0"/>
              </a:rPr>
              <a:t> Netherlands.</a:t>
            </a: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A </a:t>
            </a:r>
            <a:r>
              <a:rPr lang="nl-NL" dirty="0" err="1">
                <a:solidFill>
                  <a:srgbClr val="8B8B8B"/>
                </a:solidFill>
                <a:latin typeface="HollandSans" pitchFamily="2" charset="0"/>
              </a:rPr>
              <a:t>broad</a:t>
            </a:r>
            <a:r>
              <a:rPr lang="nl-NL" dirty="0">
                <a:solidFill>
                  <a:srgbClr val="8B8B8B"/>
                </a:solidFill>
                <a:latin typeface="HollandSans" pitchFamily="2" charset="0"/>
              </a:rPr>
              <a:t> </a:t>
            </a:r>
            <a:r>
              <a:rPr lang="nl-NL" dirty="0" err="1">
                <a:solidFill>
                  <a:srgbClr val="8B8B8B"/>
                </a:solidFill>
                <a:latin typeface="HollandSans" pitchFamily="2" charset="0"/>
              </a:rPr>
              <a:t>participation</a:t>
            </a:r>
            <a:r>
              <a:rPr lang="nl-NL" dirty="0">
                <a:solidFill>
                  <a:srgbClr val="8B8B8B"/>
                </a:solidFill>
                <a:latin typeface="HollandSans" pitchFamily="2" charset="0"/>
              </a:rPr>
              <a:t> </a:t>
            </a:r>
            <a:r>
              <a:rPr lang="nl-NL" dirty="0" err="1">
                <a:solidFill>
                  <a:srgbClr val="8B8B8B"/>
                </a:solidFill>
                <a:latin typeface="HollandSans" pitchFamily="2" charset="0"/>
              </a:rPr>
              <a:t>exemption</a:t>
            </a:r>
            <a:r>
              <a:rPr lang="nl-NL" dirty="0">
                <a:solidFill>
                  <a:srgbClr val="8B8B8B"/>
                </a:solidFill>
                <a:latin typeface="HollandSans" pitchFamily="2" charset="0"/>
              </a:rPr>
              <a:t> (100% </a:t>
            </a:r>
            <a:r>
              <a:rPr lang="nl-NL" dirty="0" err="1">
                <a:solidFill>
                  <a:srgbClr val="8B8B8B"/>
                </a:solidFill>
                <a:latin typeface="HollandSans" pitchFamily="2" charset="0"/>
              </a:rPr>
              <a:t>exemption</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a:t>
            </a:r>
            <a:r>
              <a:rPr lang="nl-NL" dirty="0" err="1">
                <a:solidFill>
                  <a:srgbClr val="8B8B8B"/>
                </a:solidFill>
                <a:latin typeface="HollandSans" pitchFamily="2" charset="0"/>
              </a:rPr>
              <a:t>qualifying</a:t>
            </a:r>
            <a:r>
              <a:rPr lang="nl-NL" dirty="0">
                <a:solidFill>
                  <a:srgbClr val="8B8B8B"/>
                </a:solidFill>
                <a:latin typeface="HollandSans" pitchFamily="2" charset="0"/>
              </a:rPr>
              <a:t> </a:t>
            </a:r>
            <a:r>
              <a:rPr lang="nl-NL" dirty="0" err="1">
                <a:solidFill>
                  <a:srgbClr val="8B8B8B"/>
                </a:solidFill>
                <a:latin typeface="HollandSans" pitchFamily="2" charset="0"/>
              </a:rPr>
              <a:t>dividends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capital</a:t>
            </a:r>
            <a:r>
              <a:rPr lang="nl-NL" dirty="0">
                <a:solidFill>
                  <a:srgbClr val="8B8B8B"/>
                </a:solidFill>
                <a:latin typeface="HollandSans" pitchFamily="2" charset="0"/>
              </a:rPr>
              <a:t> </a:t>
            </a:r>
            <a:r>
              <a:rPr lang="nl-NL" dirty="0" err="1">
                <a:solidFill>
                  <a:srgbClr val="8B8B8B"/>
                </a:solidFill>
                <a:latin typeface="HollandSans" pitchFamily="2" charset="0"/>
              </a:rPr>
              <a:t>gains</a:t>
            </a:r>
            <a:r>
              <a:rPr lang="nl-NL" dirty="0">
                <a:solidFill>
                  <a:srgbClr val="8B8B8B"/>
                </a:solidFill>
                <a:latin typeface="HollandSans" pitchFamily="2" charset="0"/>
              </a:rPr>
              <a:t>) </a:t>
            </a:r>
            <a:r>
              <a:rPr lang="nl-NL" dirty="0" err="1">
                <a:solidFill>
                  <a:srgbClr val="8B8B8B"/>
                </a:solidFill>
                <a:latin typeface="HollandSans" pitchFamily="2" charset="0"/>
              </a:rPr>
              <a:t>which</a:t>
            </a:r>
            <a:r>
              <a:rPr lang="nl-NL" dirty="0">
                <a:solidFill>
                  <a:srgbClr val="8B8B8B"/>
                </a:solidFill>
                <a:latin typeface="HollandSans" pitchFamily="2" charset="0"/>
              </a:rPr>
              <a:t> is </a:t>
            </a:r>
            <a:r>
              <a:rPr lang="nl-NL" dirty="0" err="1">
                <a:solidFill>
                  <a:srgbClr val="8B8B8B"/>
                </a:solidFill>
                <a:latin typeface="HollandSans" pitchFamily="2" charset="0"/>
              </a:rPr>
              <a:t>vital</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European </a:t>
            </a:r>
            <a:r>
              <a:rPr lang="nl-NL" dirty="0" err="1">
                <a:solidFill>
                  <a:srgbClr val="8B8B8B"/>
                </a:solidFill>
                <a:latin typeface="HollandSans" pitchFamily="2" charset="0"/>
              </a:rPr>
              <a:t>headquarters</a:t>
            </a:r>
            <a:endParaRPr lang="nl-NL" dirty="0">
              <a:solidFill>
                <a:srgbClr val="8B8B8B"/>
              </a:solidFill>
              <a:latin typeface="HollandSans" pitchFamily="2" charset="0"/>
            </a:endParaRP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An </a:t>
            </a:r>
            <a:r>
              <a:rPr lang="nl-NL" dirty="0" err="1">
                <a:solidFill>
                  <a:srgbClr val="8B8B8B"/>
                </a:solidFill>
                <a:latin typeface="HollandSans" pitchFamily="2" charset="0"/>
              </a:rPr>
              <a:t>efficient</a:t>
            </a:r>
            <a:r>
              <a:rPr lang="nl-NL" dirty="0">
                <a:solidFill>
                  <a:srgbClr val="8B8B8B"/>
                </a:solidFill>
                <a:latin typeface="HollandSans" pitchFamily="2" charset="0"/>
              </a:rPr>
              <a:t> </a:t>
            </a:r>
            <a:r>
              <a:rPr lang="nl-NL" dirty="0" err="1">
                <a:solidFill>
                  <a:srgbClr val="8B8B8B"/>
                </a:solidFill>
                <a:latin typeface="HollandSans" pitchFamily="2" charset="0"/>
              </a:rPr>
              <a:t>fiscal</a:t>
            </a:r>
            <a:r>
              <a:rPr lang="nl-NL" dirty="0">
                <a:solidFill>
                  <a:srgbClr val="8B8B8B"/>
                </a:solidFill>
                <a:latin typeface="HollandSans" pitchFamily="2" charset="0"/>
              </a:rPr>
              <a:t> </a:t>
            </a:r>
            <a:r>
              <a:rPr lang="nl-NL" dirty="0" err="1">
                <a:solidFill>
                  <a:srgbClr val="8B8B8B"/>
                </a:solidFill>
                <a:latin typeface="HollandSans" pitchFamily="2" charset="0"/>
              </a:rPr>
              <a:t>unity</a:t>
            </a:r>
            <a:r>
              <a:rPr lang="nl-NL" dirty="0">
                <a:solidFill>
                  <a:srgbClr val="8B8B8B"/>
                </a:solidFill>
                <a:latin typeface="HollandSans" pitchFamily="2" charset="0"/>
              </a:rPr>
              <a:t> regime, </a:t>
            </a:r>
            <a:r>
              <a:rPr lang="nl-NL" dirty="0" err="1">
                <a:solidFill>
                  <a:srgbClr val="8B8B8B"/>
                </a:solidFill>
                <a:latin typeface="HollandSans" pitchFamily="2" charset="0"/>
              </a:rPr>
              <a:t>providing</a:t>
            </a:r>
            <a:r>
              <a:rPr lang="nl-NL" dirty="0">
                <a:solidFill>
                  <a:srgbClr val="8B8B8B"/>
                </a:solidFill>
                <a:latin typeface="HollandSans" pitchFamily="2" charset="0"/>
              </a:rPr>
              <a:t> taks </a:t>
            </a:r>
            <a:r>
              <a:rPr lang="nl-NL" dirty="0" err="1">
                <a:solidFill>
                  <a:srgbClr val="8B8B8B"/>
                </a:solidFill>
                <a:latin typeface="HollandSans" pitchFamily="2" charset="0"/>
              </a:rPr>
              <a:t>consolidation</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Dutch </a:t>
            </a:r>
            <a:r>
              <a:rPr lang="nl-NL" dirty="0" err="1">
                <a:solidFill>
                  <a:srgbClr val="8B8B8B"/>
                </a:solidFill>
                <a:latin typeface="HollandSans" pitchFamily="2" charset="0"/>
              </a:rPr>
              <a:t>activities</a:t>
            </a:r>
            <a:r>
              <a:rPr lang="nl-NL" dirty="0">
                <a:solidFill>
                  <a:srgbClr val="8B8B8B"/>
                </a:solidFill>
                <a:latin typeface="HollandSans" pitchFamily="2" charset="0"/>
              </a:rPr>
              <a:t> </a:t>
            </a:r>
            <a:r>
              <a:rPr lang="nl-NL" dirty="0" err="1">
                <a:solidFill>
                  <a:srgbClr val="8B8B8B"/>
                </a:solidFill>
                <a:latin typeface="HollandSans" pitchFamily="2" charset="0"/>
              </a:rPr>
              <a:t>within</a:t>
            </a:r>
            <a:r>
              <a:rPr lang="nl-NL" dirty="0">
                <a:solidFill>
                  <a:srgbClr val="8B8B8B"/>
                </a:solidFill>
                <a:latin typeface="HollandSans" pitchFamily="2" charset="0"/>
              </a:rPr>
              <a:t> a corporate </a:t>
            </a:r>
            <a:r>
              <a:rPr lang="nl-NL" dirty="0" err="1">
                <a:solidFill>
                  <a:srgbClr val="8B8B8B"/>
                </a:solidFill>
                <a:latin typeface="HollandSans" pitchFamily="2" charset="0"/>
              </a:rPr>
              <a:t>group</a:t>
            </a:r>
            <a:endParaRPr lang="nl-NL" dirty="0">
              <a:solidFill>
                <a:srgbClr val="8B8B8B"/>
              </a:solidFill>
              <a:latin typeface="HollandSans" pitchFamily="2" charset="0"/>
            </a:endParaRP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No </a:t>
            </a:r>
            <a:r>
              <a:rPr lang="nl-NL" dirty="0" err="1">
                <a:solidFill>
                  <a:srgbClr val="8B8B8B"/>
                </a:solidFill>
                <a:latin typeface="HollandSans" pitchFamily="2" charset="0"/>
              </a:rPr>
              <a:t>withholding</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on </a:t>
            </a:r>
            <a:r>
              <a:rPr lang="nl-NL" dirty="0" err="1">
                <a:solidFill>
                  <a:srgbClr val="8B8B8B"/>
                </a:solidFill>
                <a:latin typeface="HollandSans" pitchFamily="2" charset="0"/>
              </a:rPr>
              <a:t>outgoing</a:t>
            </a:r>
            <a:r>
              <a:rPr lang="nl-NL" dirty="0">
                <a:solidFill>
                  <a:srgbClr val="8B8B8B"/>
                </a:solidFill>
                <a:latin typeface="HollandSans" pitchFamily="2" charset="0"/>
              </a:rPr>
              <a:t> interest </a:t>
            </a:r>
            <a:r>
              <a:rPr lang="nl-NL" dirty="0" err="1">
                <a:solidFill>
                  <a:srgbClr val="8B8B8B"/>
                </a:solidFill>
                <a:latin typeface="HollandSans" pitchFamily="2" charset="0"/>
              </a:rPr>
              <a:t>and</a:t>
            </a:r>
            <a:r>
              <a:rPr lang="nl-NL" dirty="0">
                <a:solidFill>
                  <a:srgbClr val="8B8B8B"/>
                </a:solidFill>
                <a:latin typeface="HollandSans" pitchFamily="2" charset="0"/>
              </a:rPr>
              <a:t> royalty </a:t>
            </a:r>
            <a:r>
              <a:rPr lang="nl-NL" dirty="0" err="1">
                <a:solidFill>
                  <a:srgbClr val="8B8B8B"/>
                </a:solidFill>
                <a:latin typeface="HollandSans" pitchFamily="2" charset="0"/>
              </a:rPr>
              <a:t>payments</a:t>
            </a:r>
            <a:r>
              <a:rPr lang="nl-NL" dirty="0">
                <a:solidFill>
                  <a:srgbClr val="8B8B8B"/>
                </a:solidFill>
                <a:latin typeface="HollandSans" pitchFamily="2" charset="0"/>
              </a:rPr>
              <a:t> in most cases</a:t>
            </a: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A </a:t>
            </a:r>
            <a:r>
              <a:rPr lang="nl-NL" dirty="0" err="1">
                <a:solidFill>
                  <a:srgbClr val="8B8B8B"/>
                </a:solidFill>
                <a:latin typeface="HollandSans" pitchFamily="2" charset="0"/>
              </a:rPr>
              <a:t>relatively</a:t>
            </a:r>
            <a:r>
              <a:rPr lang="nl-NL" dirty="0">
                <a:solidFill>
                  <a:srgbClr val="8B8B8B"/>
                </a:solidFill>
                <a:latin typeface="HollandSans" pitchFamily="2" charset="0"/>
              </a:rPr>
              <a:t> low </a:t>
            </a:r>
            <a:r>
              <a:rPr lang="nl-NL" dirty="0" err="1">
                <a:solidFill>
                  <a:srgbClr val="8B8B8B"/>
                </a:solidFill>
                <a:latin typeface="HollandSans" pitchFamily="2" charset="0"/>
              </a:rPr>
              <a:t>statutory</a:t>
            </a:r>
            <a:r>
              <a:rPr lang="nl-NL" dirty="0">
                <a:solidFill>
                  <a:srgbClr val="8B8B8B"/>
                </a:solidFill>
                <a:latin typeface="HollandSans" pitchFamily="2" charset="0"/>
              </a:rPr>
              <a:t> corporate </a:t>
            </a:r>
            <a:r>
              <a:rPr lang="nl-NL" dirty="0" err="1">
                <a:solidFill>
                  <a:srgbClr val="8B8B8B"/>
                </a:solidFill>
                <a:latin typeface="HollandSans" pitchFamily="2" charset="0"/>
              </a:rPr>
              <a:t>income</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a:t>
            </a:r>
            <a:r>
              <a:rPr lang="nl-NL" dirty="0" err="1">
                <a:solidFill>
                  <a:srgbClr val="8B8B8B"/>
                </a:solidFill>
                <a:latin typeface="HollandSans" pitchFamily="2" charset="0"/>
              </a:rPr>
              <a:t>rate</a:t>
            </a:r>
            <a:r>
              <a:rPr lang="nl-NL" dirty="0">
                <a:solidFill>
                  <a:srgbClr val="8B8B8B"/>
                </a:solidFill>
                <a:latin typeface="HollandSans" pitchFamily="2" charset="0"/>
              </a:rPr>
              <a:t> of 25%</a:t>
            </a:r>
          </a:p>
          <a:p>
            <a:pPr marL="285750" indent="-285750">
              <a:buFont typeface="Arial" panose="020B0604020202020204" pitchFamily="34" charset="0"/>
              <a:buChar char="•"/>
            </a:pPr>
            <a:r>
              <a:rPr lang="nl-NL" dirty="0">
                <a:solidFill>
                  <a:srgbClr val="8B8B8B"/>
                </a:solidFill>
                <a:latin typeface="HollandSans" pitchFamily="2" charset="0"/>
              </a:rPr>
              <a:t>For companies </a:t>
            </a:r>
            <a:r>
              <a:rPr lang="nl-NL" dirty="0" err="1">
                <a:solidFill>
                  <a:srgbClr val="8B8B8B"/>
                </a:solidFill>
                <a:latin typeface="HollandSans" pitchFamily="2" charset="0"/>
              </a:rPr>
              <a:t>looking</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bring</a:t>
            </a:r>
            <a:r>
              <a:rPr lang="nl-NL" dirty="0">
                <a:solidFill>
                  <a:srgbClr val="8B8B8B"/>
                </a:solidFill>
                <a:latin typeface="HollandSans" pitchFamily="2" charset="0"/>
              </a:rPr>
              <a:t> employees </a:t>
            </a:r>
            <a:r>
              <a:rPr lang="nl-NL" dirty="0" err="1">
                <a:solidFill>
                  <a:srgbClr val="8B8B8B"/>
                </a:solidFill>
                <a:latin typeface="HollandSans" pitchFamily="2" charset="0"/>
              </a:rPr>
              <a:t>from</a:t>
            </a:r>
            <a:r>
              <a:rPr lang="nl-NL" dirty="0">
                <a:solidFill>
                  <a:srgbClr val="8B8B8B"/>
                </a:solidFill>
                <a:latin typeface="HollandSans" pitchFamily="2" charset="0"/>
              </a:rPr>
              <a:t> </a:t>
            </a:r>
            <a:r>
              <a:rPr lang="nl-NL" dirty="0" err="1">
                <a:solidFill>
                  <a:srgbClr val="8B8B8B"/>
                </a:solidFill>
                <a:latin typeface="HollandSans" pitchFamily="2" charset="0"/>
              </a:rPr>
              <a:t>abroad</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30% ruling </a:t>
            </a:r>
            <a:r>
              <a:rPr lang="nl-NL" dirty="0" err="1">
                <a:solidFill>
                  <a:srgbClr val="8B8B8B"/>
                </a:solidFill>
                <a:latin typeface="HollandSans" pitchFamily="2" charset="0"/>
              </a:rPr>
              <a:t>allows</a:t>
            </a:r>
            <a:r>
              <a:rPr lang="nl-NL" dirty="0">
                <a:solidFill>
                  <a:srgbClr val="8B8B8B"/>
                </a:solidFill>
                <a:latin typeface="HollandSans" pitchFamily="2" charset="0"/>
              </a:rPr>
              <a:t> </a:t>
            </a:r>
            <a:r>
              <a:rPr lang="nl-NL" dirty="0" err="1">
                <a:solidFill>
                  <a:srgbClr val="8B8B8B"/>
                </a:solidFill>
                <a:latin typeface="HollandSans" pitchFamily="2" charset="0"/>
              </a:rPr>
              <a:t>employers</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offer 30% of employee </a:t>
            </a:r>
            <a:r>
              <a:rPr lang="nl-NL" dirty="0" err="1">
                <a:solidFill>
                  <a:srgbClr val="8B8B8B"/>
                </a:solidFill>
                <a:latin typeface="HollandSans" pitchFamily="2" charset="0"/>
              </a:rPr>
              <a:t>salaries</a:t>
            </a:r>
            <a:r>
              <a:rPr lang="nl-NL" dirty="0">
                <a:solidFill>
                  <a:srgbClr val="8B8B8B"/>
                </a:solidFill>
                <a:latin typeface="HollandSans" pitchFamily="2" charset="0"/>
              </a:rPr>
              <a:t> </a:t>
            </a:r>
            <a:r>
              <a:rPr lang="nl-NL" dirty="0" err="1">
                <a:solidFill>
                  <a:srgbClr val="8B8B8B"/>
                </a:solidFill>
                <a:latin typeface="HollandSans" pitchFamily="2" charset="0"/>
              </a:rPr>
              <a:t>taks-free</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five </a:t>
            </a:r>
            <a:r>
              <a:rPr lang="nl-NL" dirty="0" err="1">
                <a:solidFill>
                  <a:srgbClr val="8B8B8B"/>
                </a:solidFill>
                <a:latin typeface="HollandSans" pitchFamily="2" charset="0"/>
              </a:rPr>
              <a:t>years</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25</a:t>
            </a:fld>
            <a:endParaRPr lang="nl-NL"/>
          </a:p>
        </p:txBody>
      </p:sp>
    </p:spTree>
    <p:extLst>
      <p:ext uri="{BB962C8B-B14F-4D97-AF65-F5344CB8AC3E}">
        <p14:creationId xmlns:p14="http://schemas.microsoft.com/office/powerpoint/2010/main" val="36829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Foreword</a:t>
            </a:r>
            <a:r>
              <a:rPr lang="nl-NL"/>
              <a:t> page 6</a:t>
            </a:r>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2</a:t>
            </a:fld>
            <a:endParaRPr lang="nl-NL"/>
          </a:p>
        </p:txBody>
      </p:sp>
    </p:spTree>
    <p:extLst>
      <p:ext uri="{BB962C8B-B14F-4D97-AF65-F5344CB8AC3E}">
        <p14:creationId xmlns:p14="http://schemas.microsoft.com/office/powerpoint/2010/main" val="3962911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Page 45</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26</a:t>
            </a:fld>
            <a:endParaRPr lang="nl-NL"/>
          </a:p>
        </p:txBody>
      </p:sp>
    </p:spTree>
    <p:extLst>
      <p:ext uri="{BB962C8B-B14F-4D97-AF65-F5344CB8AC3E}">
        <p14:creationId xmlns:p14="http://schemas.microsoft.com/office/powerpoint/2010/main" val="839622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err="1">
                <a:solidFill>
                  <a:srgbClr val="8B8B8B"/>
                </a:solidFill>
                <a:latin typeface="HollandSans" pitchFamily="2" charset="0"/>
              </a:rPr>
              <a:t>Number</a:t>
            </a:r>
            <a:r>
              <a:rPr lang="nl-NL" sz="1200" dirty="0">
                <a:solidFill>
                  <a:srgbClr val="8B8B8B"/>
                </a:solidFill>
                <a:latin typeface="HollandSans" pitchFamily="2" charset="0"/>
              </a:rPr>
              <a:t> of </a:t>
            </a:r>
            <a:r>
              <a:rPr lang="nl-NL" sz="1200" dirty="0" err="1">
                <a:solidFill>
                  <a:srgbClr val="8B8B8B"/>
                </a:solidFill>
                <a:latin typeface="HollandSans" pitchFamily="2" charset="0"/>
              </a:rPr>
              <a:t>students</a:t>
            </a:r>
            <a:r>
              <a:rPr lang="nl-NL" sz="1200" dirty="0">
                <a:solidFill>
                  <a:srgbClr val="8B8B8B"/>
                </a:solidFill>
                <a:latin typeface="HollandSans" pitchFamily="2" charset="0"/>
              </a:rPr>
              <a:t> </a:t>
            </a:r>
            <a:r>
              <a:rPr lang="nl-NL" sz="1200" dirty="0" err="1">
                <a:solidFill>
                  <a:srgbClr val="8B8B8B"/>
                </a:solidFill>
                <a:latin typeface="HollandSans" pitchFamily="2" charset="0"/>
              </a:rPr>
              <a:t>enrolled</a:t>
            </a:r>
            <a:r>
              <a:rPr lang="nl-NL" sz="1200" dirty="0">
                <a:solidFill>
                  <a:srgbClr val="8B8B8B"/>
                </a:solidFill>
                <a:latin typeface="HollandSans" pitchFamily="2" charset="0"/>
              </a:rPr>
              <a:t> at (</a:t>
            </a:r>
            <a:r>
              <a:rPr lang="nl-NL" sz="1200" dirty="0" err="1">
                <a:solidFill>
                  <a:srgbClr val="8B8B8B"/>
                </a:solidFill>
                <a:latin typeface="HollandSans" pitchFamily="2" charset="0"/>
              </a:rPr>
              <a:t>scientific</a:t>
            </a:r>
            <a:r>
              <a:rPr lang="nl-NL" sz="1200" dirty="0">
                <a:solidFill>
                  <a:srgbClr val="8B8B8B"/>
                </a:solidFill>
                <a:latin typeface="HollandSans" pitchFamily="2" charset="0"/>
              </a:rPr>
              <a:t>) </a:t>
            </a:r>
            <a:r>
              <a:rPr lang="nl-NL" sz="1200" dirty="0" err="1">
                <a:solidFill>
                  <a:srgbClr val="8B8B8B"/>
                </a:solidFill>
                <a:latin typeface="HollandSans" pitchFamily="2" charset="0"/>
              </a:rPr>
              <a:t>universities</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vocational</a:t>
            </a:r>
            <a:r>
              <a:rPr lang="nl-NL" sz="1200" dirty="0">
                <a:solidFill>
                  <a:srgbClr val="8B8B8B"/>
                </a:solidFill>
                <a:latin typeface="HollandSans" pitchFamily="2" charset="0"/>
              </a:rPr>
              <a:t> </a:t>
            </a:r>
            <a:r>
              <a:rPr lang="nl-NL" sz="1200" dirty="0" err="1">
                <a:solidFill>
                  <a:srgbClr val="8B8B8B"/>
                </a:solidFill>
                <a:latin typeface="HollandSans" pitchFamily="2" charset="0"/>
              </a:rPr>
              <a:t>institutes</a:t>
            </a:r>
            <a:r>
              <a:rPr lang="nl-NL" sz="1200" dirty="0">
                <a:solidFill>
                  <a:srgbClr val="8B8B8B"/>
                </a:solidFill>
                <a:latin typeface="HollandSans" pitchFamily="2" charset="0"/>
              </a:rPr>
              <a:t> has </a:t>
            </a:r>
            <a:r>
              <a:rPr lang="nl-NL" sz="1200" dirty="0" err="1">
                <a:solidFill>
                  <a:srgbClr val="8B8B8B"/>
                </a:solidFill>
                <a:latin typeface="HollandSans" pitchFamily="2" charset="0"/>
              </a:rPr>
              <a:t>grown</a:t>
            </a:r>
            <a:r>
              <a:rPr lang="nl-NL" sz="1200" dirty="0">
                <a:solidFill>
                  <a:srgbClr val="8B8B8B"/>
                </a:solidFill>
                <a:latin typeface="HollandSans" pitchFamily="2" charset="0"/>
              </a:rPr>
              <a:t> </a:t>
            </a:r>
            <a:r>
              <a:rPr lang="nl-NL" sz="1200" dirty="0" err="1">
                <a:solidFill>
                  <a:srgbClr val="8B8B8B"/>
                </a:solidFill>
                <a:latin typeface="HollandSans" pitchFamily="2" charset="0"/>
              </a:rPr>
              <a:t>rapidly</a:t>
            </a:r>
            <a:r>
              <a:rPr lang="nl-NL" sz="1200" dirty="0">
                <a:solidFill>
                  <a:srgbClr val="8B8B8B"/>
                </a:solidFill>
                <a:latin typeface="HollandSans" pitchFamily="2" charset="0"/>
              </a:rPr>
              <a:t> in recent </a:t>
            </a:r>
            <a:r>
              <a:rPr lang="nl-NL" sz="1200" dirty="0" err="1">
                <a:solidFill>
                  <a:srgbClr val="8B8B8B"/>
                </a:solidFill>
                <a:latin typeface="HollandSans" pitchFamily="2" charset="0"/>
              </a:rPr>
              <a:t>years</a:t>
            </a:r>
            <a:endParaRPr lang="nl-NL" sz="1200"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8B8B8B"/>
                </a:solidFill>
                <a:latin typeface="HollandSans" pitchFamily="2" charset="0"/>
              </a:rPr>
              <a:t>Page 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27</a:t>
            </a:fld>
            <a:endParaRPr lang="nl-NL"/>
          </a:p>
        </p:txBody>
      </p:sp>
    </p:spTree>
    <p:extLst>
      <p:ext uri="{BB962C8B-B14F-4D97-AF65-F5344CB8AC3E}">
        <p14:creationId xmlns:p14="http://schemas.microsoft.com/office/powerpoint/2010/main" val="3466000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32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28</a:t>
            </a:fld>
            <a:endParaRPr lang="nl-NL"/>
          </a:p>
        </p:txBody>
      </p:sp>
    </p:spTree>
    <p:extLst>
      <p:ext uri="{BB962C8B-B14F-4D97-AF65-F5344CB8AC3E}">
        <p14:creationId xmlns:p14="http://schemas.microsoft.com/office/powerpoint/2010/main" val="67259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33 of </a:t>
            </a:r>
            <a:r>
              <a:rPr lang="nl-NL" dirty="0" err="1"/>
              <a:t>the</a:t>
            </a:r>
            <a:r>
              <a:rPr lang="nl-NL" dirty="0"/>
              <a:t> </a:t>
            </a:r>
            <a:r>
              <a:rPr lang="nl-NL" dirty="0" err="1"/>
              <a:t>bidbook</a:t>
            </a:r>
            <a:r>
              <a:rPr lang="nl-NL" dirty="0"/>
              <a:t> </a:t>
            </a:r>
            <a:r>
              <a:rPr lang="nl-NL" dirty="0" err="1"/>
              <a:t>and</a:t>
            </a:r>
            <a:r>
              <a:rPr lang="nl-NL" dirty="0"/>
              <a:t> page 56 - 59</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29</a:t>
            </a:fld>
            <a:endParaRPr lang="nl-NL"/>
          </a:p>
        </p:txBody>
      </p:sp>
    </p:spTree>
    <p:extLst>
      <p:ext uri="{BB962C8B-B14F-4D97-AF65-F5344CB8AC3E}">
        <p14:creationId xmlns:p14="http://schemas.microsoft.com/office/powerpoint/2010/main" val="2164812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Page 33</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30</a:t>
            </a:fld>
            <a:endParaRPr lang="nl-NL"/>
          </a:p>
        </p:txBody>
      </p:sp>
    </p:spTree>
    <p:extLst>
      <p:ext uri="{BB962C8B-B14F-4D97-AF65-F5344CB8AC3E}">
        <p14:creationId xmlns:p14="http://schemas.microsoft.com/office/powerpoint/2010/main" val="1678540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47 – 49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31</a:t>
            </a:fld>
            <a:endParaRPr lang="nl-NL"/>
          </a:p>
        </p:txBody>
      </p:sp>
    </p:spTree>
    <p:extLst>
      <p:ext uri="{BB962C8B-B14F-4D97-AF65-F5344CB8AC3E}">
        <p14:creationId xmlns:p14="http://schemas.microsoft.com/office/powerpoint/2010/main" val="153507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olidFill>
                  <a:schemeClr val="tx1"/>
                </a:solidFill>
              </a:rPr>
              <a:t>There</a:t>
            </a:r>
            <a:r>
              <a:rPr lang="nl-NL" dirty="0">
                <a:solidFill>
                  <a:schemeClr val="tx1"/>
                </a:solidFill>
              </a:rPr>
              <a:t> are </a:t>
            </a:r>
            <a:r>
              <a:rPr lang="nl-NL" dirty="0" err="1">
                <a:solidFill>
                  <a:schemeClr val="tx1"/>
                </a:solidFill>
              </a:rPr>
              <a:t>currently</a:t>
            </a:r>
            <a:r>
              <a:rPr lang="nl-NL" dirty="0">
                <a:solidFill>
                  <a:schemeClr val="tx1"/>
                </a:solidFill>
              </a:rPr>
              <a:t> </a:t>
            </a:r>
            <a:r>
              <a:rPr lang="nl-NL" dirty="0" err="1">
                <a:solidFill>
                  <a:schemeClr val="tx1"/>
                </a:solidFill>
              </a:rPr>
              <a:t>about</a:t>
            </a:r>
            <a:r>
              <a:rPr lang="nl-NL" dirty="0">
                <a:solidFill>
                  <a:schemeClr val="tx1"/>
                </a:solidFill>
              </a:rPr>
              <a:t> 40 </a:t>
            </a:r>
            <a:r>
              <a:rPr lang="nl-NL" dirty="0" err="1">
                <a:solidFill>
                  <a:schemeClr val="tx1"/>
                </a:solidFill>
              </a:rPr>
              <a:t>strategic</a:t>
            </a:r>
            <a:r>
              <a:rPr lang="nl-NL" dirty="0">
                <a:solidFill>
                  <a:schemeClr val="tx1"/>
                </a:solidFill>
              </a:rPr>
              <a:t>, </a:t>
            </a:r>
            <a:r>
              <a:rPr lang="nl-NL" dirty="0" err="1">
                <a:solidFill>
                  <a:schemeClr val="tx1"/>
                </a:solidFill>
              </a:rPr>
              <a:t>thematic</a:t>
            </a:r>
            <a:r>
              <a:rPr lang="nl-NL" dirty="0">
                <a:solidFill>
                  <a:schemeClr val="tx1"/>
                </a:solidFill>
              </a:rPr>
              <a:t>, long-term </a:t>
            </a:r>
            <a:r>
              <a:rPr lang="nl-NL" dirty="0" err="1">
                <a:solidFill>
                  <a:schemeClr val="tx1"/>
                </a:solidFill>
              </a:rPr>
              <a:t>collaborations</a:t>
            </a:r>
            <a:r>
              <a:rPr lang="nl-NL" dirty="0">
                <a:solidFill>
                  <a:schemeClr val="tx1"/>
                </a:solidFill>
              </a:rPr>
              <a:t> </a:t>
            </a:r>
            <a:r>
              <a:rPr lang="nl-NL" dirty="0" err="1">
                <a:solidFill>
                  <a:schemeClr val="tx1"/>
                </a:solidFill>
              </a:rPr>
              <a:t>within</a:t>
            </a:r>
            <a:r>
              <a:rPr lang="nl-NL" dirty="0">
                <a:solidFill>
                  <a:schemeClr val="tx1"/>
                </a:solidFill>
              </a:rPr>
              <a:t> large, </a:t>
            </a:r>
            <a:r>
              <a:rPr lang="nl-NL" dirty="0" err="1">
                <a:solidFill>
                  <a:schemeClr val="tx1"/>
                </a:solidFill>
              </a:rPr>
              <a:t>national</a:t>
            </a:r>
            <a:r>
              <a:rPr lang="nl-NL" dirty="0">
                <a:solidFill>
                  <a:schemeClr val="tx1"/>
                </a:solidFill>
              </a:rPr>
              <a:t> consortia</a:t>
            </a:r>
          </a:p>
          <a:p>
            <a:r>
              <a:rPr lang="nl-NL" dirty="0">
                <a:solidFill>
                  <a:schemeClr val="tx1"/>
                </a:solidFill>
              </a:rPr>
              <a:t>See page 48-49</a:t>
            </a:r>
          </a:p>
          <a:p>
            <a:endParaRPr lang="nl-NL" dirty="0">
              <a:solidFill>
                <a:schemeClr val="tx1"/>
              </a:solidFill>
            </a:endParaRPr>
          </a:p>
          <a:p>
            <a:r>
              <a:rPr lang="nl-NL" dirty="0">
                <a:solidFill>
                  <a:schemeClr val="tx1"/>
                </a:solidFill>
              </a:rPr>
              <a:t>Full: </a:t>
            </a:r>
            <a:r>
              <a:rPr lang="nl-NL" dirty="0" err="1">
                <a:solidFill>
                  <a:schemeClr val="tx1"/>
                </a:solidFill>
              </a:rPr>
              <a:t>Cardiovascular</a:t>
            </a:r>
            <a:r>
              <a:rPr lang="nl-NL" dirty="0">
                <a:solidFill>
                  <a:schemeClr val="tx1"/>
                </a:solidFill>
              </a:rPr>
              <a:t> </a:t>
            </a:r>
            <a:r>
              <a:rPr lang="nl-NL" dirty="0" err="1">
                <a:solidFill>
                  <a:schemeClr val="tx1"/>
                </a:solidFill>
              </a:rPr>
              <a:t>disease</a:t>
            </a:r>
            <a:r>
              <a:rPr lang="nl-NL" dirty="0">
                <a:solidFill>
                  <a:schemeClr val="tx1"/>
                </a:solidFill>
              </a:rPr>
              <a:t> is </a:t>
            </a:r>
            <a:r>
              <a:rPr lang="nl-NL" dirty="0" err="1">
                <a:solidFill>
                  <a:schemeClr val="tx1"/>
                </a:solidFill>
              </a:rPr>
              <a:t>still</a:t>
            </a:r>
            <a:r>
              <a:rPr lang="nl-NL" dirty="0">
                <a:solidFill>
                  <a:schemeClr val="tx1"/>
                </a:solidFill>
              </a:rPr>
              <a:t> </a:t>
            </a:r>
            <a:r>
              <a:rPr lang="nl-NL" dirty="0" err="1">
                <a:solidFill>
                  <a:schemeClr val="tx1"/>
                </a:solidFill>
              </a:rPr>
              <a:t>one</a:t>
            </a:r>
            <a:r>
              <a:rPr lang="nl-NL" dirty="0">
                <a:solidFill>
                  <a:schemeClr val="tx1"/>
                </a:solidFill>
              </a:rPr>
              <a:t> of </a:t>
            </a:r>
            <a:r>
              <a:rPr lang="nl-NL" dirty="0" err="1">
                <a:solidFill>
                  <a:schemeClr val="tx1"/>
                </a:solidFill>
              </a:rPr>
              <a:t>the</a:t>
            </a:r>
            <a:r>
              <a:rPr lang="nl-NL" dirty="0">
                <a:solidFill>
                  <a:schemeClr val="tx1"/>
                </a:solidFill>
              </a:rPr>
              <a:t> </a:t>
            </a:r>
            <a:r>
              <a:rPr lang="nl-NL" dirty="0" err="1">
                <a:solidFill>
                  <a:schemeClr val="tx1"/>
                </a:solidFill>
              </a:rPr>
              <a:t>biggest</a:t>
            </a:r>
            <a:r>
              <a:rPr lang="nl-NL" dirty="0">
                <a:solidFill>
                  <a:schemeClr val="tx1"/>
                </a:solidFill>
              </a:rPr>
              <a:t> health </a:t>
            </a:r>
            <a:r>
              <a:rPr lang="nl-NL" dirty="0" err="1">
                <a:solidFill>
                  <a:schemeClr val="tx1"/>
                </a:solidFill>
              </a:rPr>
              <a:t>challenges</a:t>
            </a:r>
            <a:r>
              <a:rPr lang="nl-NL" dirty="0">
                <a:solidFill>
                  <a:schemeClr val="tx1"/>
                </a:solidFill>
              </a:rPr>
              <a:t> of </a:t>
            </a:r>
            <a:r>
              <a:rPr lang="nl-NL" dirty="0" err="1">
                <a:solidFill>
                  <a:schemeClr val="tx1"/>
                </a:solidFill>
              </a:rPr>
              <a:t>our</a:t>
            </a:r>
            <a:r>
              <a:rPr lang="nl-NL" dirty="0">
                <a:solidFill>
                  <a:schemeClr val="tx1"/>
                </a:solidFill>
              </a:rPr>
              <a:t> time. </a:t>
            </a:r>
            <a:r>
              <a:rPr lang="nl-NL" dirty="0" err="1">
                <a:solidFill>
                  <a:schemeClr val="tx1"/>
                </a:solidFill>
              </a:rPr>
              <a:t>Thanks</a:t>
            </a:r>
            <a:r>
              <a:rPr lang="nl-NL" dirty="0">
                <a:solidFill>
                  <a:schemeClr val="tx1"/>
                </a:solidFill>
              </a:rPr>
              <a:t> </a:t>
            </a:r>
            <a:r>
              <a:rPr lang="nl-NL" dirty="0" err="1">
                <a:solidFill>
                  <a:schemeClr val="tx1"/>
                </a:solidFill>
              </a:rPr>
              <a:t>to</a:t>
            </a:r>
            <a:r>
              <a:rPr lang="nl-NL" dirty="0">
                <a:solidFill>
                  <a:schemeClr val="tx1"/>
                </a:solidFill>
              </a:rPr>
              <a:t> excellent </a:t>
            </a:r>
            <a:r>
              <a:rPr lang="nl-NL" dirty="0" err="1">
                <a:solidFill>
                  <a:schemeClr val="tx1"/>
                </a:solidFill>
              </a:rPr>
              <a:t>science</a:t>
            </a:r>
            <a:r>
              <a:rPr lang="nl-NL" dirty="0">
                <a:solidFill>
                  <a:schemeClr val="tx1"/>
                </a:solidFill>
              </a:rPr>
              <a:t>, </a:t>
            </a:r>
            <a:r>
              <a:rPr lang="nl-NL" dirty="0" err="1">
                <a:solidFill>
                  <a:schemeClr val="tx1"/>
                </a:solidFill>
              </a:rPr>
              <a:t>innovation</a:t>
            </a:r>
            <a:r>
              <a:rPr lang="nl-NL" dirty="0">
                <a:solidFill>
                  <a:schemeClr val="tx1"/>
                </a:solidFill>
              </a:rPr>
              <a:t> </a:t>
            </a:r>
            <a:r>
              <a:rPr lang="nl-NL" dirty="0" err="1">
                <a:solidFill>
                  <a:schemeClr val="tx1"/>
                </a:solidFill>
              </a:rPr>
              <a:t>and</a:t>
            </a:r>
            <a:r>
              <a:rPr lang="nl-NL" dirty="0">
                <a:solidFill>
                  <a:schemeClr val="tx1"/>
                </a:solidFill>
              </a:rPr>
              <a:t> </a:t>
            </a:r>
            <a:r>
              <a:rPr lang="nl-NL" dirty="0" err="1">
                <a:solidFill>
                  <a:schemeClr val="tx1"/>
                </a:solidFill>
              </a:rPr>
              <a:t>effective</a:t>
            </a:r>
            <a:r>
              <a:rPr lang="nl-NL" dirty="0">
                <a:solidFill>
                  <a:schemeClr val="tx1"/>
                </a:solidFill>
              </a:rPr>
              <a:t> </a:t>
            </a:r>
            <a:r>
              <a:rPr lang="nl-NL" dirty="0" err="1">
                <a:solidFill>
                  <a:schemeClr val="tx1"/>
                </a:solidFill>
              </a:rPr>
              <a:t>organization</a:t>
            </a:r>
            <a:r>
              <a:rPr lang="nl-NL" dirty="0">
                <a:solidFill>
                  <a:schemeClr val="tx1"/>
                </a:solidFill>
              </a:rPr>
              <a:t> of care, we have been </a:t>
            </a:r>
            <a:r>
              <a:rPr lang="nl-NL" dirty="0" err="1">
                <a:solidFill>
                  <a:schemeClr val="tx1"/>
                </a:solidFill>
              </a:rPr>
              <a:t>able</a:t>
            </a:r>
            <a:r>
              <a:rPr lang="nl-NL" dirty="0">
                <a:solidFill>
                  <a:schemeClr val="tx1"/>
                </a:solidFill>
              </a:rPr>
              <a:t> </a:t>
            </a:r>
            <a:r>
              <a:rPr lang="nl-NL" dirty="0" err="1">
                <a:solidFill>
                  <a:schemeClr val="tx1"/>
                </a:solidFill>
              </a:rPr>
              <a:t>to</a:t>
            </a:r>
            <a:r>
              <a:rPr lang="nl-NL" dirty="0">
                <a:solidFill>
                  <a:schemeClr val="tx1"/>
                </a:solidFill>
              </a:rPr>
              <a:t> </a:t>
            </a:r>
            <a:r>
              <a:rPr lang="nl-NL" dirty="0" err="1">
                <a:solidFill>
                  <a:schemeClr val="tx1"/>
                </a:solidFill>
              </a:rPr>
              <a:t>successfully</a:t>
            </a:r>
            <a:r>
              <a:rPr lang="nl-NL" dirty="0">
                <a:solidFill>
                  <a:schemeClr val="tx1"/>
                </a:solidFill>
              </a:rPr>
              <a:t> </a:t>
            </a:r>
            <a:r>
              <a:rPr lang="nl-NL" dirty="0" err="1">
                <a:solidFill>
                  <a:schemeClr val="tx1"/>
                </a:solidFill>
              </a:rPr>
              <a:t>combat</a:t>
            </a:r>
            <a:r>
              <a:rPr lang="nl-NL" dirty="0">
                <a:solidFill>
                  <a:schemeClr val="tx1"/>
                </a:solidFill>
              </a:rPr>
              <a:t> acute </a:t>
            </a:r>
            <a:r>
              <a:rPr lang="nl-NL" dirty="0" err="1">
                <a:solidFill>
                  <a:schemeClr val="tx1"/>
                </a:solidFill>
              </a:rPr>
              <a:t>cardiovascular</a:t>
            </a:r>
            <a:r>
              <a:rPr lang="nl-NL" dirty="0">
                <a:solidFill>
                  <a:schemeClr val="tx1"/>
                </a:solidFill>
              </a:rPr>
              <a:t> events. We have </a:t>
            </a:r>
            <a:r>
              <a:rPr lang="nl-NL" dirty="0" err="1">
                <a:solidFill>
                  <a:schemeClr val="tx1"/>
                </a:solidFill>
              </a:rPr>
              <a:t>saved</a:t>
            </a:r>
            <a:r>
              <a:rPr lang="nl-NL" dirty="0">
                <a:solidFill>
                  <a:schemeClr val="tx1"/>
                </a:solidFill>
              </a:rPr>
              <a:t> </a:t>
            </a:r>
            <a:r>
              <a:rPr lang="nl-NL" dirty="0" err="1">
                <a:solidFill>
                  <a:schemeClr val="tx1"/>
                </a:solidFill>
              </a:rPr>
              <a:t>many</a:t>
            </a:r>
            <a:r>
              <a:rPr lang="nl-NL" dirty="0">
                <a:solidFill>
                  <a:schemeClr val="tx1"/>
                </a:solidFill>
              </a:rPr>
              <a:t> </a:t>
            </a:r>
            <a:r>
              <a:rPr lang="nl-NL" dirty="0" err="1">
                <a:solidFill>
                  <a:schemeClr val="tx1"/>
                </a:solidFill>
              </a:rPr>
              <a:t>lives</a:t>
            </a:r>
            <a:r>
              <a:rPr lang="nl-NL" dirty="0">
                <a:solidFill>
                  <a:schemeClr val="tx1"/>
                </a:solidFill>
              </a:rPr>
              <a:t>. </a:t>
            </a:r>
            <a:r>
              <a:rPr lang="nl-NL" dirty="0" err="1">
                <a:solidFill>
                  <a:schemeClr val="tx1"/>
                </a:solidFill>
              </a:rPr>
              <a:t>This</a:t>
            </a:r>
            <a:r>
              <a:rPr lang="nl-NL" dirty="0">
                <a:solidFill>
                  <a:schemeClr val="tx1"/>
                </a:solidFill>
              </a:rPr>
              <a:t>, </a:t>
            </a:r>
            <a:r>
              <a:rPr lang="nl-NL" dirty="0" err="1">
                <a:solidFill>
                  <a:schemeClr val="tx1"/>
                </a:solidFill>
              </a:rPr>
              <a:t>combined</a:t>
            </a:r>
            <a:r>
              <a:rPr lang="nl-NL" dirty="0">
                <a:solidFill>
                  <a:schemeClr val="tx1"/>
                </a:solidFill>
              </a:rPr>
              <a:t> </a:t>
            </a:r>
            <a:r>
              <a:rPr lang="nl-NL" dirty="0" err="1">
                <a:solidFill>
                  <a:schemeClr val="tx1"/>
                </a:solidFill>
              </a:rPr>
              <a:t>with</a:t>
            </a:r>
            <a:r>
              <a:rPr lang="nl-NL" dirty="0">
                <a:solidFill>
                  <a:schemeClr val="tx1"/>
                </a:solidFill>
              </a:rPr>
              <a:t> </a:t>
            </a:r>
            <a:r>
              <a:rPr lang="nl-NL" dirty="0" err="1">
                <a:solidFill>
                  <a:schemeClr val="tx1"/>
                </a:solidFill>
              </a:rPr>
              <a:t>aging</a:t>
            </a:r>
            <a:r>
              <a:rPr lang="nl-NL" dirty="0">
                <a:solidFill>
                  <a:schemeClr val="tx1"/>
                </a:solidFill>
              </a:rPr>
              <a:t>, </a:t>
            </a:r>
            <a:r>
              <a:rPr lang="nl-NL" dirty="0" err="1">
                <a:solidFill>
                  <a:schemeClr val="tx1"/>
                </a:solidFill>
              </a:rPr>
              <a:t>changing</a:t>
            </a:r>
            <a:r>
              <a:rPr lang="nl-NL" dirty="0">
                <a:solidFill>
                  <a:schemeClr val="tx1"/>
                </a:solidFill>
              </a:rPr>
              <a:t> lifestyles </a:t>
            </a:r>
            <a:r>
              <a:rPr lang="nl-NL" dirty="0" err="1">
                <a:solidFill>
                  <a:schemeClr val="tx1"/>
                </a:solidFill>
              </a:rPr>
              <a:t>and</a:t>
            </a:r>
            <a:r>
              <a:rPr lang="nl-NL" dirty="0">
                <a:solidFill>
                  <a:schemeClr val="tx1"/>
                </a:solidFill>
              </a:rPr>
              <a:t> diabetes, leads </a:t>
            </a:r>
            <a:r>
              <a:rPr lang="nl-NL" dirty="0" err="1">
                <a:solidFill>
                  <a:schemeClr val="tx1"/>
                </a:solidFill>
              </a:rPr>
              <a:t>to</a:t>
            </a:r>
            <a:r>
              <a:rPr lang="nl-NL" dirty="0">
                <a:solidFill>
                  <a:schemeClr val="tx1"/>
                </a:solidFill>
              </a:rPr>
              <a:t> </a:t>
            </a:r>
            <a:r>
              <a:rPr lang="nl-NL" dirty="0" err="1">
                <a:solidFill>
                  <a:schemeClr val="tx1"/>
                </a:solidFill>
              </a:rPr>
              <a:t>an</a:t>
            </a:r>
            <a:r>
              <a:rPr lang="nl-NL" dirty="0">
                <a:solidFill>
                  <a:schemeClr val="tx1"/>
                </a:solidFill>
              </a:rPr>
              <a:t> </a:t>
            </a:r>
            <a:r>
              <a:rPr lang="nl-NL" dirty="0" err="1">
                <a:solidFill>
                  <a:schemeClr val="tx1"/>
                </a:solidFill>
              </a:rPr>
              <a:t>increase</a:t>
            </a:r>
            <a:r>
              <a:rPr lang="nl-NL" dirty="0">
                <a:solidFill>
                  <a:schemeClr val="tx1"/>
                </a:solidFill>
              </a:rPr>
              <a:t> in </a:t>
            </a:r>
            <a:r>
              <a:rPr lang="nl-NL" dirty="0" err="1">
                <a:solidFill>
                  <a:schemeClr val="tx1"/>
                </a:solidFill>
              </a:rPr>
              <a:t>the</a:t>
            </a:r>
            <a:r>
              <a:rPr lang="nl-NL" dirty="0">
                <a:solidFill>
                  <a:schemeClr val="tx1"/>
                </a:solidFill>
              </a:rPr>
              <a:t> </a:t>
            </a:r>
            <a:r>
              <a:rPr lang="nl-NL" dirty="0" err="1">
                <a:solidFill>
                  <a:schemeClr val="tx1"/>
                </a:solidFill>
              </a:rPr>
              <a:t>number</a:t>
            </a:r>
            <a:r>
              <a:rPr lang="nl-NL" dirty="0">
                <a:solidFill>
                  <a:schemeClr val="tx1"/>
                </a:solidFill>
              </a:rPr>
              <a:t> of </a:t>
            </a:r>
            <a:r>
              <a:rPr lang="nl-NL" dirty="0" err="1">
                <a:solidFill>
                  <a:schemeClr val="tx1"/>
                </a:solidFill>
              </a:rPr>
              <a:t>chronic</a:t>
            </a:r>
            <a:r>
              <a:rPr lang="nl-NL" dirty="0">
                <a:solidFill>
                  <a:schemeClr val="tx1"/>
                </a:solidFill>
              </a:rPr>
              <a:t> </a:t>
            </a:r>
            <a:r>
              <a:rPr lang="nl-NL" dirty="0" err="1">
                <a:solidFill>
                  <a:schemeClr val="tx1"/>
                </a:solidFill>
              </a:rPr>
              <a:t>heart</a:t>
            </a:r>
            <a:r>
              <a:rPr lang="nl-NL" dirty="0">
                <a:solidFill>
                  <a:schemeClr val="tx1"/>
                </a:solidFill>
              </a:rPr>
              <a:t> </a:t>
            </a:r>
            <a:r>
              <a:rPr lang="nl-NL" dirty="0" err="1">
                <a:solidFill>
                  <a:schemeClr val="tx1"/>
                </a:solidFill>
              </a:rPr>
              <a:t>patients</a:t>
            </a:r>
            <a:r>
              <a:rPr lang="nl-NL" dirty="0">
                <a:solidFill>
                  <a:schemeClr val="tx1"/>
                </a:solidFill>
              </a:rPr>
              <a:t>: </a:t>
            </a:r>
            <a:r>
              <a:rPr lang="nl-NL" dirty="0" err="1">
                <a:solidFill>
                  <a:schemeClr val="tx1"/>
                </a:solidFill>
              </a:rPr>
              <a:t>almost</a:t>
            </a:r>
            <a:r>
              <a:rPr lang="nl-NL" dirty="0">
                <a:solidFill>
                  <a:schemeClr val="tx1"/>
                </a:solidFill>
              </a:rPr>
              <a:t> 2 </a:t>
            </a:r>
            <a:r>
              <a:rPr lang="nl-NL" dirty="0" err="1">
                <a:solidFill>
                  <a:schemeClr val="tx1"/>
                </a:solidFill>
              </a:rPr>
              <a:t>million</a:t>
            </a:r>
            <a:r>
              <a:rPr lang="nl-NL" dirty="0">
                <a:solidFill>
                  <a:schemeClr val="tx1"/>
                </a:solidFill>
              </a:rPr>
              <a:t> </a:t>
            </a:r>
            <a:r>
              <a:rPr lang="nl-NL" dirty="0" err="1">
                <a:solidFill>
                  <a:schemeClr val="tx1"/>
                </a:solidFill>
              </a:rPr>
              <a:t>people</a:t>
            </a:r>
            <a:r>
              <a:rPr lang="nl-NL" dirty="0">
                <a:solidFill>
                  <a:schemeClr val="tx1"/>
                </a:solidFill>
              </a:rPr>
              <a:t> in 2030 in </a:t>
            </a:r>
            <a:r>
              <a:rPr lang="nl-NL" dirty="0" err="1">
                <a:solidFill>
                  <a:schemeClr val="tx1"/>
                </a:solidFill>
              </a:rPr>
              <a:t>the</a:t>
            </a:r>
            <a:r>
              <a:rPr lang="nl-NL" dirty="0">
                <a:solidFill>
                  <a:schemeClr val="tx1"/>
                </a:solidFill>
              </a:rPr>
              <a:t> Netherlands, </a:t>
            </a:r>
            <a:r>
              <a:rPr lang="nl-NL" dirty="0" err="1">
                <a:solidFill>
                  <a:schemeClr val="tx1"/>
                </a:solidFill>
              </a:rPr>
              <a:t>which</a:t>
            </a:r>
            <a:r>
              <a:rPr lang="nl-NL" dirty="0">
                <a:solidFill>
                  <a:schemeClr val="tx1"/>
                </a:solidFill>
              </a:rPr>
              <a:t> is 33% more </a:t>
            </a:r>
            <a:r>
              <a:rPr lang="nl-NL" dirty="0" err="1">
                <a:solidFill>
                  <a:schemeClr val="tx1"/>
                </a:solidFill>
              </a:rPr>
              <a:t>than</a:t>
            </a:r>
            <a:r>
              <a:rPr lang="nl-NL" dirty="0">
                <a:solidFill>
                  <a:schemeClr val="tx1"/>
                </a:solidFill>
              </a:rPr>
              <a:t> </a:t>
            </a:r>
            <a:r>
              <a:rPr lang="nl-NL" dirty="0" err="1">
                <a:solidFill>
                  <a:schemeClr val="tx1"/>
                </a:solidFill>
              </a:rPr>
              <a:t>today</a:t>
            </a:r>
            <a:r>
              <a:rPr lang="nl-NL" dirty="0">
                <a:solidFill>
                  <a:schemeClr val="tx1"/>
                </a:solidFill>
              </a:rPr>
              <a:t>. </a:t>
            </a:r>
            <a:r>
              <a:rPr lang="nl-NL" dirty="0" err="1">
                <a:solidFill>
                  <a:schemeClr val="tx1"/>
                </a:solidFill>
              </a:rPr>
              <a:t>Together</a:t>
            </a:r>
            <a:r>
              <a:rPr lang="nl-NL" dirty="0">
                <a:solidFill>
                  <a:schemeClr val="tx1"/>
                </a:solidFill>
              </a:rPr>
              <a:t> </a:t>
            </a:r>
            <a:r>
              <a:rPr lang="nl-NL" dirty="0" err="1">
                <a:solidFill>
                  <a:schemeClr val="tx1"/>
                </a:solidFill>
              </a:rPr>
              <a:t>with</a:t>
            </a:r>
            <a:r>
              <a:rPr lang="nl-NL" dirty="0">
                <a:solidFill>
                  <a:schemeClr val="tx1"/>
                </a:solidFill>
              </a:rPr>
              <a:t> </a:t>
            </a:r>
            <a:r>
              <a:rPr lang="nl-NL" dirty="0" err="1">
                <a:solidFill>
                  <a:schemeClr val="tx1"/>
                </a:solidFill>
              </a:rPr>
              <a:t>the</a:t>
            </a:r>
            <a:r>
              <a:rPr lang="nl-NL" dirty="0">
                <a:solidFill>
                  <a:schemeClr val="tx1"/>
                </a:solidFill>
              </a:rPr>
              <a:t> best Dutch </a:t>
            </a:r>
            <a:r>
              <a:rPr lang="nl-NL" dirty="0" err="1">
                <a:solidFill>
                  <a:schemeClr val="tx1"/>
                </a:solidFill>
              </a:rPr>
              <a:t>scientists</a:t>
            </a:r>
            <a:r>
              <a:rPr lang="nl-NL" dirty="0">
                <a:solidFill>
                  <a:schemeClr val="tx1"/>
                </a:solidFill>
              </a:rPr>
              <a:t>, </a:t>
            </a:r>
            <a:r>
              <a:rPr lang="nl-NL" dirty="0" err="1">
                <a:solidFill>
                  <a:schemeClr val="tx1"/>
                </a:solidFill>
              </a:rPr>
              <a:t>twenty-two</a:t>
            </a:r>
            <a:r>
              <a:rPr lang="nl-NL" dirty="0">
                <a:solidFill>
                  <a:schemeClr val="tx1"/>
                </a:solidFill>
              </a:rPr>
              <a:t> </a:t>
            </a:r>
            <a:r>
              <a:rPr lang="nl-NL" dirty="0" err="1">
                <a:solidFill>
                  <a:schemeClr val="tx1"/>
                </a:solidFill>
              </a:rPr>
              <a:t>leading</a:t>
            </a:r>
            <a:r>
              <a:rPr lang="nl-NL" dirty="0">
                <a:solidFill>
                  <a:schemeClr val="tx1"/>
                </a:solidFill>
              </a:rPr>
              <a:t> </a:t>
            </a:r>
            <a:r>
              <a:rPr lang="nl-NL" dirty="0" err="1">
                <a:solidFill>
                  <a:schemeClr val="tx1"/>
                </a:solidFill>
              </a:rPr>
              <a:t>organizations</a:t>
            </a:r>
            <a:r>
              <a:rPr lang="nl-NL" dirty="0">
                <a:solidFill>
                  <a:schemeClr val="tx1"/>
                </a:solidFill>
              </a:rPr>
              <a:t> </a:t>
            </a:r>
            <a:r>
              <a:rPr lang="nl-NL" dirty="0" err="1">
                <a:solidFill>
                  <a:schemeClr val="tx1"/>
                </a:solidFill>
              </a:rPr>
              <a:t>representing</a:t>
            </a:r>
            <a:r>
              <a:rPr lang="nl-NL" dirty="0">
                <a:solidFill>
                  <a:schemeClr val="tx1"/>
                </a:solidFill>
              </a:rPr>
              <a:t> </a:t>
            </a:r>
            <a:r>
              <a:rPr lang="nl-NL" dirty="0" err="1">
                <a:solidFill>
                  <a:schemeClr val="tx1"/>
                </a:solidFill>
              </a:rPr>
              <a:t>patients</a:t>
            </a:r>
            <a:r>
              <a:rPr lang="nl-NL" dirty="0">
                <a:solidFill>
                  <a:schemeClr val="tx1"/>
                </a:solidFill>
              </a:rPr>
              <a:t>, </a:t>
            </a:r>
            <a:r>
              <a:rPr lang="nl-NL" dirty="0" err="1">
                <a:solidFill>
                  <a:schemeClr val="tx1"/>
                </a:solidFill>
              </a:rPr>
              <a:t>academia</a:t>
            </a:r>
            <a:r>
              <a:rPr lang="nl-NL" dirty="0">
                <a:solidFill>
                  <a:schemeClr val="tx1"/>
                </a:solidFill>
              </a:rPr>
              <a:t>, </a:t>
            </a:r>
            <a:r>
              <a:rPr lang="nl-NL" dirty="0" err="1">
                <a:solidFill>
                  <a:schemeClr val="tx1"/>
                </a:solidFill>
              </a:rPr>
              <a:t>healthcare</a:t>
            </a:r>
            <a:r>
              <a:rPr lang="nl-NL" dirty="0">
                <a:solidFill>
                  <a:schemeClr val="tx1"/>
                </a:solidFill>
              </a:rPr>
              <a:t> professionals, </a:t>
            </a:r>
            <a:r>
              <a:rPr lang="nl-NL" dirty="0" err="1">
                <a:solidFill>
                  <a:schemeClr val="tx1"/>
                </a:solidFill>
              </a:rPr>
              <a:t>industry</a:t>
            </a:r>
            <a:r>
              <a:rPr lang="nl-NL" dirty="0">
                <a:solidFill>
                  <a:schemeClr val="tx1"/>
                </a:solidFill>
              </a:rPr>
              <a:t> </a:t>
            </a:r>
            <a:r>
              <a:rPr lang="nl-NL" dirty="0" err="1">
                <a:solidFill>
                  <a:schemeClr val="tx1"/>
                </a:solidFill>
              </a:rPr>
              <a:t>and</a:t>
            </a:r>
            <a:r>
              <a:rPr lang="nl-NL" dirty="0">
                <a:solidFill>
                  <a:schemeClr val="tx1"/>
                </a:solidFill>
              </a:rPr>
              <a:t> </a:t>
            </a:r>
            <a:r>
              <a:rPr lang="nl-NL" dirty="0" err="1">
                <a:solidFill>
                  <a:schemeClr val="tx1"/>
                </a:solidFill>
              </a:rPr>
              <a:t>government</a:t>
            </a:r>
            <a:r>
              <a:rPr lang="nl-NL" dirty="0">
                <a:solidFill>
                  <a:schemeClr val="tx1"/>
                </a:solidFill>
              </a:rPr>
              <a:t>, have </a:t>
            </a:r>
            <a:r>
              <a:rPr lang="nl-NL" dirty="0" err="1">
                <a:solidFill>
                  <a:schemeClr val="tx1"/>
                </a:solidFill>
              </a:rPr>
              <a:t>joined</a:t>
            </a:r>
            <a:r>
              <a:rPr lang="nl-NL" dirty="0">
                <a:solidFill>
                  <a:schemeClr val="tx1"/>
                </a:solidFill>
              </a:rPr>
              <a:t> </a:t>
            </a:r>
            <a:r>
              <a:rPr lang="nl-NL" dirty="0" err="1">
                <a:solidFill>
                  <a:schemeClr val="tx1"/>
                </a:solidFill>
              </a:rPr>
              <a:t>forces</a:t>
            </a:r>
            <a:r>
              <a:rPr lang="nl-NL" dirty="0">
                <a:solidFill>
                  <a:schemeClr val="tx1"/>
                </a:solidFill>
              </a:rPr>
              <a:t> </a:t>
            </a:r>
            <a:r>
              <a:rPr lang="nl-NL" dirty="0" err="1">
                <a:solidFill>
                  <a:schemeClr val="tx1"/>
                </a:solidFill>
              </a:rPr>
              <a:t>to</a:t>
            </a:r>
            <a:r>
              <a:rPr lang="nl-NL" dirty="0">
                <a:solidFill>
                  <a:schemeClr val="tx1"/>
                </a:solidFill>
              </a:rPr>
              <a:t> </a:t>
            </a:r>
            <a:r>
              <a:rPr lang="nl-NL" dirty="0" err="1">
                <a:solidFill>
                  <a:schemeClr val="tx1"/>
                </a:solidFill>
              </a:rPr>
              <a:t>establish</a:t>
            </a:r>
            <a:r>
              <a:rPr lang="nl-NL" dirty="0">
                <a:solidFill>
                  <a:schemeClr val="tx1"/>
                </a:solidFill>
              </a:rPr>
              <a:t> </a:t>
            </a:r>
            <a:r>
              <a:rPr lang="nl-NL" dirty="0" err="1">
                <a:solidFill>
                  <a:schemeClr val="tx1"/>
                </a:solidFill>
              </a:rPr>
              <a:t>the</a:t>
            </a:r>
            <a:r>
              <a:rPr lang="nl-NL" dirty="0">
                <a:solidFill>
                  <a:schemeClr val="tx1"/>
                </a:solidFill>
              </a:rPr>
              <a:t> Dutch </a:t>
            </a:r>
            <a:r>
              <a:rPr lang="nl-NL" dirty="0" err="1">
                <a:solidFill>
                  <a:schemeClr val="tx1"/>
                </a:solidFill>
              </a:rPr>
              <a:t>CardioVascular</a:t>
            </a:r>
            <a:r>
              <a:rPr lang="nl-NL" dirty="0">
                <a:solidFill>
                  <a:schemeClr val="tx1"/>
                </a:solidFill>
              </a:rPr>
              <a:t> Alliance (DCVA). The </a:t>
            </a:r>
            <a:r>
              <a:rPr lang="nl-NL" dirty="0" err="1">
                <a:solidFill>
                  <a:schemeClr val="tx1"/>
                </a:solidFill>
              </a:rPr>
              <a:t>ambition</a:t>
            </a:r>
            <a:r>
              <a:rPr lang="nl-NL" dirty="0">
                <a:solidFill>
                  <a:schemeClr val="tx1"/>
                </a:solidFill>
              </a:rPr>
              <a:t> of </a:t>
            </a:r>
            <a:r>
              <a:rPr lang="nl-NL" dirty="0" err="1">
                <a:solidFill>
                  <a:schemeClr val="tx1"/>
                </a:solidFill>
              </a:rPr>
              <a:t>the</a:t>
            </a:r>
            <a:r>
              <a:rPr lang="nl-NL" dirty="0">
                <a:solidFill>
                  <a:schemeClr val="tx1"/>
                </a:solidFill>
              </a:rPr>
              <a:t> DCVA is </a:t>
            </a:r>
            <a:r>
              <a:rPr lang="nl-NL" dirty="0" err="1">
                <a:solidFill>
                  <a:schemeClr val="tx1"/>
                </a:solidFill>
              </a:rPr>
              <a:t>to</a:t>
            </a:r>
            <a:r>
              <a:rPr lang="nl-NL" dirty="0">
                <a:solidFill>
                  <a:schemeClr val="tx1"/>
                </a:solidFill>
              </a:rPr>
              <a:t> </a:t>
            </a:r>
            <a:r>
              <a:rPr lang="nl-NL" dirty="0" err="1">
                <a:solidFill>
                  <a:schemeClr val="tx1"/>
                </a:solidFill>
              </a:rPr>
              <a:t>lower</a:t>
            </a:r>
            <a:r>
              <a:rPr lang="nl-NL" dirty="0">
                <a:solidFill>
                  <a:schemeClr val="tx1"/>
                </a:solidFill>
              </a:rPr>
              <a:t> </a:t>
            </a:r>
            <a:r>
              <a:rPr lang="nl-NL" dirty="0" err="1">
                <a:solidFill>
                  <a:schemeClr val="tx1"/>
                </a:solidFill>
              </a:rPr>
              <a:t>the</a:t>
            </a:r>
            <a:r>
              <a:rPr lang="nl-NL" dirty="0">
                <a:solidFill>
                  <a:schemeClr val="tx1"/>
                </a:solidFill>
              </a:rPr>
              <a:t> </a:t>
            </a:r>
            <a:r>
              <a:rPr lang="nl-NL" dirty="0" err="1">
                <a:solidFill>
                  <a:schemeClr val="tx1"/>
                </a:solidFill>
              </a:rPr>
              <a:t>cardiovascular</a:t>
            </a:r>
            <a:r>
              <a:rPr lang="nl-NL" dirty="0">
                <a:solidFill>
                  <a:schemeClr val="tx1"/>
                </a:solidFill>
              </a:rPr>
              <a:t> </a:t>
            </a:r>
            <a:r>
              <a:rPr lang="nl-NL" dirty="0" err="1">
                <a:solidFill>
                  <a:schemeClr val="tx1"/>
                </a:solidFill>
              </a:rPr>
              <a:t>disease</a:t>
            </a:r>
            <a:r>
              <a:rPr lang="nl-NL" dirty="0">
                <a:solidFill>
                  <a:schemeClr val="tx1"/>
                </a:solidFill>
              </a:rPr>
              <a:t> </a:t>
            </a:r>
            <a:r>
              <a:rPr lang="nl-NL" dirty="0" err="1">
                <a:solidFill>
                  <a:schemeClr val="tx1"/>
                </a:solidFill>
              </a:rPr>
              <a:t>burden</a:t>
            </a:r>
            <a:r>
              <a:rPr lang="nl-NL" dirty="0">
                <a:solidFill>
                  <a:schemeClr val="tx1"/>
                </a:solidFill>
              </a:rPr>
              <a:t> </a:t>
            </a:r>
            <a:r>
              <a:rPr lang="nl-NL" dirty="0" err="1">
                <a:solidFill>
                  <a:schemeClr val="tx1"/>
                </a:solidFill>
              </a:rPr>
              <a:t>by</a:t>
            </a:r>
            <a:r>
              <a:rPr lang="nl-NL" dirty="0">
                <a:solidFill>
                  <a:schemeClr val="tx1"/>
                </a:solidFill>
              </a:rPr>
              <a:t> 25% in 2030 </a:t>
            </a:r>
            <a:r>
              <a:rPr lang="nl-NL" dirty="0" err="1">
                <a:solidFill>
                  <a:schemeClr val="tx1"/>
                </a:solidFill>
              </a:rPr>
              <a:t>by</a:t>
            </a:r>
            <a:r>
              <a:rPr lang="nl-NL" dirty="0">
                <a:solidFill>
                  <a:schemeClr val="tx1"/>
                </a:solidFill>
              </a:rPr>
              <a:t> </a:t>
            </a:r>
            <a:r>
              <a:rPr lang="nl-NL" dirty="0" err="1">
                <a:solidFill>
                  <a:schemeClr val="tx1"/>
                </a:solidFill>
              </a:rPr>
              <a:t>earlier</a:t>
            </a:r>
            <a:r>
              <a:rPr lang="nl-NL" dirty="0">
                <a:solidFill>
                  <a:schemeClr val="tx1"/>
                </a:solidFill>
              </a:rPr>
              <a:t> </a:t>
            </a:r>
            <a:r>
              <a:rPr lang="nl-NL" dirty="0" err="1">
                <a:solidFill>
                  <a:schemeClr val="tx1"/>
                </a:solidFill>
              </a:rPr>
              <a:t>recognition</a:t>
            </a:r>
            <a:r>
              <a:rPr lang="nl-NL" dirty="0">
                <a:solidFill>
                  <a:schemeClr val="tx1"/>
                </a:solidFill>
              </a:rPr>
              <a:t> of </a:t>
            </a:r>
            <a:r>
              <a:rPr lang="nl-NL" dirty="0" err="1">
                <a:solidFill>
                  <a:schemeClr val="tx1"/>
                </a:solidFill>
              </a:rPr>
              <a:t>disease</a:t>
            </a:r>
            <a:r>
              <a:rPr lang="nl-NL" dirty="0">
                <a:solidFill>
                  <a:schemeClr val="tx1"/>
                </a:solidFill>
              </a:rPr>
              <a:t> </a:t>
            </a:r>
            <a:r>
              <a:rPr lang="nl-NL" dirty="0" err="1">
                <a:solidFill>
                  <a:schemeClr val="tx1"/>
                </a:solidFill>
              </a:rPr>
              <a:t>and</a:t>
            </a:r>
            <a:r>
              <a:rPr lang="nl-NL" dirty="0">
                <a:solidFill>
                  <a:schemeClr val="tx1"/>
                </a:solidFill>
              </a:rPr>
              <a:t> </a:t>
            </a:r>
            <a:r>
              <a:rPr lang="nl-NL" dirty="0" err="1">
                <a:solidFill>
                  <a:schemeClr val="tx1"/>
                </a:solidFill>
              </a:rPr>
              <a:t>rapid</a:t>
            </a:r>
            <a:r>
              <a:rPr lang="nl-NL" dirty="0">
                <a:solidFill>
                  <a:schemeClr val="tx1"/>
                </a:solidFill>
              </a:rPr>
              <a:t> </a:t>
            </a:r>
            <a:r>
              <a:rPr lang="nl-NL" dirty="0" err="1">
                <a:solidFill>
                  <a:schemeClr val="tx1"/>
                </a:solidFill>
              </a:rPr>
              <a:t>translation</a:t>
            </a:r>
            <a:r>
              <a:rPr lang="nl-NL" dirty="0">
                <a:solidFill>
                  <a:schemeClr val="tx1"/>
                </a:solidFill>
              </a:rPr>
              <a:t> of excellent </a:t>
            </a:r>
            <a:r>
              <a:rPr lang="nl-NL" dirty="0" err="1">
                <a:solidFill>
                  <a:schemeClr val="tx1"/>
                </a:solidFill>
              </a:rPr>
              <a:t>science</a:t>
            </a:r>
            <a:r>
              <a:rPr lang="nl-NL" dirty="0">
                <a:solidFill>
                  <a:schemeClr val="tx1"/>
                </a:solidFill>
              </a:rPr>
              <a:t> </a:t>
            </a:r>
            <a:r>
              <a:rPr lang="nl-NL" dirty="0" err="1">
                <a:solidFill>
                  <a:schemeClr val="tx1"/>
                </a:solidFill>
              </a:rPr>
              <a:t>into</a:t>
            </a:r>
            <a:r>
              <a:rPr lang="nl-NL" dirty="0">
                <a:solidFill>
                  <a:schemeClr val="tx1"/>
                </a:solidFill>
              </a:rPr>
              <a:t> health </a:t>
            </a:r>
            <a:r>
              <a:rPr lang="nl-NL" dirty="0" err="1">
                <a:solidFill>
                  <a:schemeClr val="tx1"/>
                </a:solidFill>
              </a:rPr>
              <a:t>improvement</a:t>
            </a:r>
            <a:r>
              <a:rPr lang="nl-NL" dirty="0">
                <a:solidFill>
                  <a:schemeClr val="tx1"/>
                </a:solidFill>
              </a:rPr>
              <a:t>.</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32</a:t>
            </a:fld>
            <a:endParaRPr lang="nl-NL"/>
          </a:p>
        </p:txBody>
      </p:sp>
    </p:spTree>
    <p:extLst>
      <p:ext uri="{BB962C8B-B14F-4D97-AF65-F5344CB8AC3E}">
        <p14:creationId xmlns:p14="http://schemas.microsoft.com/office/powerpoint/2010/main" val="77889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olidFill>
                  <a:schemeClr val="tx1"/>
                </a:solidFill>
              </a:rPr>
              <a:t>There</a:t>
            </a:r>
            <a:r>
              <a:rPr lang="nl-NL" dirty="0">
                <a:solidFill>
                  <a:schemeClr val="tx1"/>
                </a:solidFill>
              </a:rPr>
              <a:t> are </a:t>
            </a:r>
            <a:r>
              <a:rPr lang="nl-NL" dirty="0" err="1">
                <a:solidFill>
                  <a:schemeClr val="tx1"/>
                </a:solidFill>
              </a:rPr>
              <a:t>currently</a:t>
            </a:r>
            <a:r>
              <a:rPr lang="nl-NL" dirty="0">
                <a:solidFill>
                  <a:schemeClr val="tx1"/>
                </a:solidFill>
              </a:rPr>
              <a:t> </a:t>
            </a:r>
            <a:r>
              <a:rPr lang="nl-NL" dirty="0" err="1">
                <a:solidFill>
                  <a:schemeClr val="tx1"/>
                </a:solidFill>
              </a:rPr>
              <a:t>about</a:t>
            </a:r>
            <a:r>
              <a:rPr lang="nl-NL" dirty="0">
                <a:solidFill>
                  <a:schemeClr val="tx1"/>
                </a:solidFill>
              </a:rPr>
              <a:t> 40 </a:t>
            </a:r>
            <a:r>
              <a:rPr lang="nl-NL" dirty="0" err="1">
                <a:solidFill>
                  <a:schemeClr val="tx1"/>
                </a:solidFill>
              </a:rPr>
              <a:t>strategic</a:t>
            </a:r>
            <a:r>
              <a:rPr lang="nl-NL" dirty="0">
                <a:solidFill>
                  <a:schemeClr val="tx1"/>
                </a:solidFill>
              </a:rPr>
              <a:t>, </a:t>
            </a:r>
            <a:r>
              <a:rPr lang="nl-NL" dirty="0" err="1">
                <a:solidFill>
                  <a:schemeClr val="tx1"/>
                </a:solidFill>
              </a:rPr>
              <a:t>thematic</a:t>
            </a:r>
            <a:r>
              <a:rPr lang="nl-NL" dirty="0">
                <a:solidFill>
                  <a:schemeClr val="tx1"/>
                </a:solidFill>
              </a:rPr>
              <a:t>, long-term </a:t>
            </a:r>
            <a:r>
              <a:rPr lang="nl-NL" dirty="0" err="1">
                <a:solidFill>
                  <a:schemeClr val="tx1"/>
                </a:solidFill>
              </a:rPr>
              <a:t>collaborations</a:t>
            </a:r>
            <a:r>
              <a:rPr lang="nl-NL" dirty="0">
                <a:solidFill>
                  <a:schemeClr val="tx1"/>
                </a:solidFill>
              </a:rPr>
              <a:t> </a:t>
            </a:r>
            <a:r>
              <a:rPr lang="nl-NL" dirty="0" err="1">
                <a:solidFill>
                  <a:schemeClr val="tx1"/>
                </a:solidFill>
              </a:rPr>
              <a:t>within</a:t>
            </a:r>
            <a:r>
              <a:rPr lang="nl-NL" dirty="0">
                <a:solidFill>
                  <a:schemeClr val="tx1"/>
                </a:solidFill>
              </a:rPr>
              <a:t> large, </a:t>
            </a:r>
            <a:r>
              <a:rPr lang="nl-NL" dirty="0" err="1">
                <a:solidFill>
                  <a:schemeClr val="tx1"/>
                </a:solidFill>
              </a:rPr>
              <a:t>national</a:t>
            </a:r>
            <a:r>
              <a:rPr lang="nl-NL" dirty="0">
                <a:solidFill>
                  <a:schemeClr val="tx1"/>
                </a:solidFill>
              </a:rPr>
              <a:t> consortia</a:t>
            </a:r>
          </a:p>
          <a:p>
            <a:r>
              <a:rPr lang="nl-NL" dirty="0">
                <a:solidFill>
                  <a:schemeClr val="tx1"/>
                </a:solidFill>
              </a:rPr>
              <a:t>See page 48-49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8B8B8B"/>
                </a:solidFill>
                <a:latin typeface="HollandSans" pitchFamily="2" charset="0"/>
              </a:rPr>
              <a:t>Full: </a:t>
            </a:r>
            <a:r>
              <a:rPr lang="nl-NL" dirty="0" err="1">
                <a:solidFill>
                  <a:srgbClr val="8B8B8B"/>
                </a:solidFill>
                <a:latin typeface="HollandSans" pitchFamily="2" charset="0"/>
              </a:rPr>
              <a:t>RegMed</a:t>
            </a:r>
            <a:r>
              <a:rPr lang="nl-NL" dirty="0">
                <a:solidFill>
                  <a:srgbClr val="8B8B8B"/>
                </a:solidFill>
                <a:latin typeface="HollandSans" pitchFamily="2" charset="0"/>
              </a:rPr>
              <a:t> XB is a virtual </a:t>
            </a:r>
            <a:r>
              <a:rPr lang="nl-NL" dirty="0" err="1">
                <a:solidFill>
                  <a:srgbClr val="8B8B8B"/>
                </a:solidFill>
                <a:latin typeface="HollandSans" pitchFamily="2" charset="0"/>
              </a:rPr>
              <a:t>institute</a:t>
            </a:r>
            <a:r>
              <a:rPr lang="nl-NL" dirty="0">
                <a:solidFill>
                  <a:srgbClr val="8B8B8B"/>
                </a:solidFill>
                <a:latin typeface="HollandSans" pitchFamily="2" charset="0"/>
              </a:rPr>
              <a:t> </a:t>
            </a:r>
            <a:r>
              <a:rPr lang="nl-NL" dirty="0" err="1">
                <a:solidFill>
                  <a:srgbClr val="8B8B8B"/>
                </a:solidFill>
                <a:latin typeface="HollandSans" pitchFamily="2" charset="0"/>
              </a:rPr>
              <a:t>that</a:t>
            </a:r>
            <a:r>
              <a:rPr lang="nl-NL" dirty="0">
                <a:solidFill>
                  <a:srgbClr val="8B8B8B"/>
                </a:solidFill>
                <a:latin typeface="HollandSans" pitchFamily="2" charset="0"/>
              </a:rPr>
              <a:t> </a:t>
            </a:r>
            <a:r>
              <a:rPr lang="nl-NL" dirty="0" err="1">
                <a:solidFill>
                  <a:srgbClr val="8B8B8B"/>
                </a:solidFill>
                <a:latin typeface="HollandSans" pitchFamily="2" charset="0"/>
              </a:rPr>
              <a:t>currently</a:t>
            </a:r>
            <a:r>
              <a:rPr lang="nl-NL" dirty="0">
                <a:solidFill>
                  <a:srgbClr val="8B8B8B"/>
                </a:solidFill>
                <a:latin typeface="HollandSans" pitchFamily="2" charset="0"/>
              </a:rPr>
              <a:t> </a:t>
            </a:r>
            <a:r>
              <a:rPr lang="nl-NL" dirty="0" err="1">
                <a:solidFill>
                  <a:srgbClr val="8B8B8B"/>
                </a:solidFill>
                <a:latin typeface="HollandSans" pitchFamily="2" charset="0"/>
              </a:rPr>
              <a:t>comprises</a:t>
            </a:r>
            <a:r>
              <a:rPr lang="nl-NL" dirty="0">
                <a:solidFill>
                  <a:srgbClr val="8B8B8B"/>
                </a:solidFill>
                <a:latin typeface="HollandSans" pitchFamily="2" charset="0"/>
              </a:rPr>
              <a:t> Dutch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Flemish</a:t>
            </a:r>
            <a:r>
              <a:rPr lang="nl-NL" dirty="0">
                <a:solidFill>
                  <a:srgbClr val="8B8B8B"/>
                </a:solidFill>
                <a:latin typeface="HollandSans" pitchFamily="2" charset="0"/>
              </a:rPr>
              <a:t> public (</a:t>
            </a:r>
            <a:r>
              <a:rPr lang="nl-NL" dirty="0" err="1">
                <a:solidFill>
                  <a:srgbClr val="8B8B8B"/>
                </a:solidFill>
                <a:latin typeface="HollandSans" pitchFamily="2" charset="0"/>
              </a:rPr>
              <a:t>universities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governments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private (health foundations </a:t>
            </a:r>
            <a:r>
              <a:rPr lang="nl-NL" dirty="0" err="1">
                <a:solidFill>
                  <a:srgbClr val="8B8B8B"/>
                </a:solidFill>
                <a:latin typeface="HollandSans" pitchFamily="2" charset="0"/>
              </a:rPr>
              <a:t>and</a:t>
            </a:r>
            <a:r>
              <a:rPr lang="nl-NL" dirty="0">
                <a:solidFill>
                  <a:srgbClr val="8B8B8B"/>
                </a:solidFill>
                <a:latin typeface="HollandSans" pitchFamily="2" charset="0"/>
              </a:rPr>
              <a:t> companies) partners </a:t>
            </a:r>
            <a:r>
              <a:rPr lang="nl-NL" dirty="0" err="1">
                <a:solidFill>
                  <a:srgbClr val="8B8B8B"/>
                </a:solidFill>
                <a:latin typeface="HollandSans" pitchFamily="2" charset="0"/>
              </a:rPr>
              <a:t>that</a:t>
            </a:r>
            <a:r>
              <a:rPr lang="nl-NL" dirty="0">
                <a:solidFill>
                  <a:srgbClr val="8B8B8B"/>
                </a:solidFill>
                <a:latin typeface="HollandSans" pitchFamily="2" charset="0"/>
              </a:rPr>
              <a:t> </a:t>
            </a:r>
            <a:r>
              <a:rPr lang="nl-NL" dirty="0" err="1">
                <a:solidFill>
                  <a:srgbClr val="8B8B8B"/>
                </a:solidFill>
                <a:latin typeface="HollandSans" pitchFamily="2" charset="0"/>
              </a:rPr>
              <a:t>aims</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develop</a:t>
            </a:r>
            <a:r>
              <a:rPr lang="nl-NL" dirty="0">
                <a:solidFill>
                  <a:srgbClr val="8B8B8B"/>
                </a:solidFill>
                <a:latin typeface="HollandSans" pitchFamily="2" charset="0"/>
              </a:rPr>
              <a:t> </a:t>
            </a:r>
            <a:r>
              <a:rPr lang="nl-NL" dirty="0" err="1">
                <a:solidFill>
                  <a:srgbClr val="8B8B8B"/>
                </a:solidFill>
                <a:latin typeface="HollandSans" pitchFamily="2" charset="0"/>
              </a:rPr>
              <a:t>regenerative</a:t>
            </a:r>
            <a:r>
              <a:rPr lang="nl-NL" dirty="0">
                <a:solidFill>
                  <a:srgbClr val="8B8B8B"/>
                </a:solidFill>
                <a:latin typeface="HollandSans" pitchFamily="2" charset="0"/>
              </a:rPr>
              <a:t> </a:t>
            </a:r>
            <a:r>
              <a:rPr lang="nl-NL" dirty="0" err="1">
                <a:solidFill>
                  <a:srgbClr val="8B8B8B"/>
                </a:solidFill>
                <a:latin typeface="HollandSans" pitchFamily="2" charset="0"/>
              </a:rPr>
              <a:t>medicine</a:t>
            </a:r>
            <a:r>
              <a:rPr lang="nl-NL" dirty="0">
                <a:solidFill>
                  <a:srgbClr val="8B8B8B"/>
                </a:solidFill>
                <a:latin typeface="HollandSans" pitchFamily="2" charset="0"/>
              </a:rPr>
              <a:t> (RM) </a:t>
            </a:r>
            <a:r>
              <a:rPr lang="nl-NL" dirty="0" err="1">
                <a:solidFill>
                  <a:srgbClr val="8B8B8B"/>
                </a:solidFill>
                <a:latin typeface="HollandSans" pitchFamily="2" charset="0"/>
              </a:rPr>
              <a:t>solutions</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a:t>
            </a:r>
            <a:r>
              <a:rPr lang="nl-NL" dirty="0" err="1">
                <a:solidFill>
                  <a:srgbClr val="8B8B8B"/>
                </a:solidFill>
                <a:latin typeface="HollandSans" pitchFamily="2" charset="0"/>
              </a:rPr>
              <a:t>patients</a:t>
            </a:r>
            <a:r>
              <a:rPr lang="nl-NL" dirty="0">
                <a:solidFill>
                  <a:srgbClr val="8B8B8B"/>
                </a:solidFill>
                <a:latin typeface="HollandSans" pitchFamily="2" charset="0"/>
              </a:rPr>
              <a:t> in order </a:t>
            </a:r>
            <a:r>
              <a:rPr lang="nl-NL" dirty="0" err="1">
                <a:solidFill>
                  <a:srgbClr val="8B8B8B"/>
                </a:solidFill>
                <a:latin typeface="HollandSans" pitchFamily="2" charset="0"/>
              </a:rPr>
              <a:t>to</a:t>
            </a:r>
            <a:r>
              <a:rPr lang="nl-NL" dirty="0">
                <a:solidFill>
                  <a:srgbClr val="8B8B8B"/>
                </a:solidFill>
                <a:latin typeface="HollandSans" pitchFamily="2" charset="0"/>
              </a:rPr>
              <a:t> cure </a:t>
            </a:r>
            <a:r>
              <a:rPr lang="nl-NL" dirty="0" err="1">
                <a:solidFill>
                  <a:srgbClr val="8B8B8B"/>
                </a:solidFill>
                <a:latin typeface="HollandSans" pitchFamily="2" charset="0"/>
              </a:rPr>
              <a:t>chronic</a:t>
            </a:r>
            <a:r>
              <a:rPr lang="nl-NL" dirty="0">
                <a:solidFill>
                  <a:srgbClr val="8B8B8B"/>
                </a:solidFill>
                <a:latin typeface="HollandSans" pitchFamily="2" charset="0"/>
              </a:rPr>
              <a:t> </a:t>
            </a:r>
            <a:r>
              <a:rPr lang="nl-NL" dirty="0" err="1">
                <a:solidFill>
                  <a:srgbClr val="8B8B8B"/>
                </a:solidFill>
                <a:latin typeface="HollandSans" pitchFamily="2" charset="0"/>
              </a:rPr>
              <a:t>diseases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reduce</a:t>
            </a:r>
            <a:r>
              <a:rPr lang="nl-NL" dirty="0">
                <a:solidFill>
                  <a:srgbClr val="8B8B8B"/>
                </a:solidFill>
                <a:latin typeface="HollandSans" pitchFamily="2" charset="0"/>
              </a:rPr>
              <a:t> </a:t>
            </a:r>
            <a:r>
              <a:rPr lang="nl-NL" dirty="0" err="1">
                <a:solidFill>
                  <a:srgbClr val="8B8B8B"/>
                </a:solidFill>
                <a:latin typeface="HollandSans" pitchFamily="2" charset="0"/>
              </a:rPr>
              <a:t>healthcare</a:t>
            </a:r>
            <a:r>
              <a:rPr lang="nl-NL" dirty="0">
                <a:solidFill>
                  <a:srgbClr val="8B8B8B"/>
                </a:solidFill>
                <a:latin typeface="HollandSans" pitchFamily="2" charset="0"/>
              </a:rPr>
              <a:t> </a:t>
            </a:r>
            <a:r>
              <a:rPr lang="nl-NL" dirty="0" err="1">
                <a:solidFill>
                  <a:srgbClr val="8B8B8B"/>
                </a:solidFill>
                <a:latin typeface="HollandSans" pitchFamily="2" charset="0"/>
              </a:rPr>
              <a:t>expenses</a:t>
            </a:r>
            <a:r>
              <a:rPr lang="nl-NL" dirty="0">
                <a:solidFill>
                  <a:srgbClr val="8B8B8B"/>
                </a:solidFill>
                <a:latin typeface="HollandSans" pitchFamily="2" charset="0"/>
              </a:rPr>
              <a:t>. </a:t>
            </a:r>
            <a:r>
              <a:rPr lang="nl-NL" dirty="0" err="1">
                <a:solidFill>
                  <a:srgbClr val="8B8B8B"/>
                </a:solidFill>
                <a:latin typeface="HollandSans" pitchFamily="2" charset="0"/>
              </a:rPr>
              <a:t>RegMed</a:t>
            </a:r>
            <a:r>
              <a:rPr lang="nl-NL" dirty="0">
                <a:solidFill>
                  <a:srgbClr val="8B8B8B"/>
                </a:solidFill>
                <a:latin typeface="HollandSans" pitchFamily="2" charset="0"/>
              </a:rPr>
              <a:t> XB </a:t>
            </a:r>
            <a:r>
              <a:rPr lang="nl-NL" dirty="0" err="1">
                <a:solidFill>
                  <a:srgbClr val="8B8B8B"/>
                </a:solidFill>
                <a:latin typeface="HollandSans" pitchFamily="2" charset="0"/>
              </a:rPr>
              <a:t>builds</a:t>
            </a:r>
            <a:r>
              <a:rPr lang="nl-NL" dirty="0">
                <a:solidFill>
                  <a:srgbClr val="8B8B8B"/>
                </a:solidFill>
                <a:latin typeface="HollandSans" pitchFamily="2" charset="0"/>
              </a:rPr>
              <a:t> a strong RM </a:t>
            </a:r>
            <a:r>
              <a:rPr lang="nl-NL" dirty="0" err="1">
                <a:solidFill>
                  <a:srgbClr val="8B8B8B"/>
                </a:solidFill>
                <a:latin typeface="HollandSans" pitchFamily="2" charset="0"/>
              </a:rPr>
              <a:t>ecosystem</a:t>
            </a:r>
            <a:r>
              <a:rPr lang="nl-NL" dirty="0">
                <a:solidFill>
                  <a:srgbClr val="8B8B8B"/>
                </a:solidFill>
                <a:latin typeface="HollandSans" pitchFamily="2" charset="0"/>
              </a:rPr>
              <a:t> in </a:t>
            </a:r>
            <a:r>
              <a:rPr lang="nl-NL" dirty="0" err="1">
                <a:solidFill>
                  <a:srgbClr val="8B8B8B"/>
                </a:solidFill>
                <a:latin typeface="HollandSans" pitchFamily="2" charset="0"/>
              </a:rPr>
              <a:t>which</a:t>
            </a:r>
            <a:r>
              <a:rPr lang="nl-NL" dirty="0">
                <a:solidFill>
                  <a:srgbClr val="8B8B8B"/>
                </a:solidFill>
                <a:latin typeface="HollandSans" pitchFamily="2" charset="0"/>
              </a:rPr>
              <a:t> </a:t>
            </a:r>
            <a:r>
              <a:rPr lang="nl-NL" dirty="0" err="1">
                <a:solidFill>
                  <a:srgbClr val="8B8B8B"/>
                </a:solidFill>
                <a:latin typeface="HollandSans" pitchFamily="2" charset="0"/>
              </a:rPr>
              <a:t>science</a:t>
            </a:r>
            <a:r>
              <a:rPr lang="nl-NL" dirty="0">
                <a:solidFill>
                  <a:srgbClr val="8B8B8B"/>
                </a:solidFill>
                <a:latin typeface="HollandSans" pitchFamily="2" charset="0"/>
              </a:rPr>
              <a:t> leads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innovative</a:t>
            </a:r>
            <a:r>
              <a:rPr lang="nl-NL" dirty="0">
                <a:solidFill>
                  <a:srgbClr val="8B8B8B"/>
                </a:solidFill>
                <a:latin typeface="HollandSans" pitchFamily="2" charset="0"/>
              </a:rPr>
              <a:t> </a:t>
            </a:r>
            <a:r>
              <a:rPr lang="nl-NL" dirty="0" err="1">
                <a:solidFill>
                  <a:srgbClr val="8B8B8B"/>
                </a:solidFill>
                <a:latin typeface="HollandSans" pitchFamily="2" charset="0"/>
              </a:rPr>
              <a:t>products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new </a:t>
            </a:r>
            <a:r>
              <a:rPr lang="nl-NL" dirty="0" err="1">
                <a:solidFill>
                  <a:srgbClr val="8B8B8B"/>
                </a:solidFill>
                <a:latin typeface="HollandSans" pitchFamily="2" charset="0"/>
              </a:rPr>
              <a:t>economic</a:t>
            </a:r>
            <a:r>
              <a:rPr lang="nl-NL" dirty="0">
                <a:solidFill>
                  <a:srgbClr val="8B8B8B"/>
                </a:solidFill>
                <a:latin typeface="HollandSans" pitchFamily="2" charset="0"/>
              </a:rPr>
              <a:t> </a:t>
            </a:r>
            <a:r>
              <a:rPr lang="nl-NL" dirty="0" err="1">
                <a:solidFill>
                  <a:srgbClr val="8B8B8B"/>
                </a:solidFill>
                <a:latin typeface="HollandSans" pitchFamily="2" charset="0"/>
              </a:rPr>
              <a:t>activity</a:t>
            </a:r>
            <a:r>
              <a:rPr lang="nl-NL" dirty="0">
                <a:solidFill>
                  <a:srgbClr val="8B8B8B"/>
                </a:solidFill>
                <a:latin typeface="HollandSans" pitchFamily="2" charset="0"/>
              </a:rPr>
              <a:t>. The </a:t>
            </a:r>
            <a:r>
              <a:rPr lang="nl-NL" dirty="0" err="1">
                <a:solidFill>
                  <a:srgbClr val="8B8B8B"/>
                </a:solidFill>
                <a:latin typeface="HollandSans" pitchFamily="2" charset="0"/>
              </a:rPr>
              <a:t>closely</a:t>
            </a:r>
            <a:r>
              <a:rPr lang="nl-NL" dirty="0">
                <a:solidFill>
                  <a:srgbClr val="8B8B8B"/>
                </a:solidFill>
                <a:latin typeface="HollandSans" pitchFamily="2" charset="0"/>
              </a:rPr>
              <a:t> </a:t>
            </a:r>
            <a:r>
              <a:rPr lang="nl-NL" dirty="0" err="1">
                <a:solidFill>
                  <a:srgbClr val="8B8B8B"/>
                </a:solidFill>
                <a:latin typeface="HollandSans" pitchFamily="2" charset="0"/>
              </a:rPr>
              <a:t>knitted</a:t>
            </a:r>
            <a:r>
              <a:rPr lang="nl-NL" dirty="0">
                <a:solidFill>
                  <a:srgbClr val="8B8B8B"/>
                </a:solidFill>
                <a:latin typeface="HollandSans" pitchFamily="2" charset="0"/>
              </a:rPr>
              <a:t> RM </a:t>
            </a:r>
            <a:r>
              <a:rPr lang="nl-NL" dirty="0" err="1">
                <a:solidFill>
                  <a:srgbClr val="8B8B8B"/>
                </a:solidFill>
                <a:latin typeface="HollandSans" pitchFamily="2" charset="0"/>
              </a:rPr>
              <a:t>ecosystem</a:t>
            </a:r>
            <a:r>
              <a:rPr lang="nl-NL" dirty="0">
                <a:solidFill>
                  <a:srgbClr val="8B8B8B"/>
                </a:solidFill>
                <a:latin typeface="HollandSans" pitchFamily="2" charset="0"/>
              </a:rPr>
              <a:t> </a:t>
            </a:r>
            <a:r>
              <a:rPr lang="nl-NL" dirty="0" err="1">
                <a:solidFill>
                  <a:srgbClr val="8B8B8B"/>
                </a:solidFill>
                <a:latin typeface="HollandSans" pitchFamily="2" charset="0"/>
              </a:rPr>
              <a:t>facilitates</a:t>
            </a:r>
            <a:r>
              <a:rPr lang="nl-NL" dirty="0">
                <a:solidFill>
                  <a:srgbClr val="8B8B8B"/>
                </a:solidFill>
                <a:latin typeface="HollandSans" pitchFamily="2" charset="0"/>
              </a:rPr>
              <a:t> easy </a:t>
            </a:r>
            <a:r>
              <a:rPr lang="nl-NL" dirty="0" err="1">
                <a:solidFill>
                  <a:srgbClr val="8B8B8B"/>
                </a:solidFill>
                <a:latin typeface="HollandSans" pitchFamily="2" charset="0"/>
              </a:rPr>
              <a:t>interactions</a:t>
            </a:r>
            <a:r>
              <a:rPr lang="nl-NL" dirty="0">
                <a:solidFill>
                  <a:srgbClr val="8B8B8B"/>
                </a:solidFill>
                <a:latin typeface="HollandSans" pitchFamily="2" charset="0"/>
              </a:rPr>
              <a:t> </a:t>
            </a:r>
            <a:r>
              <a:rPr lang="nl-NL" dirty="0" err="1">
                <a:solidFill>
                  <a:srgbClr val="8B8B8B"/>
                </a:solidFill>
                <a:latin typeface="HollandSans" pitchFamily="2" charset="0"/>
              </a:rPr>
              <a:t>between</a:t>
            </a:r>
            <a:r>
              <a:rPr lang="nl-NL" dirty="0">
                <a:solidFill>
                  <a:srgbClr val="8B8B8B"/>
                </a:solidFill>
                <a:latin typeface="HollandSans" pitchFamily="2" charset="0"/>
              </a:rPr>
              <a:t> </a:t>
            </a:r>
            <a:r>
              <a:rPr lang="nl-NL" dirty="0" err="1">
                <a:solidFill>
                  <a:srgbClr val="8B8B8B"/>
                </a:solidFill>
                <a:latin typeface="HollandSans" pitchFamily="2" charset="0"/>
              </a:rPr>
              <a:t>scientists</a:t>
            </a:r>
            <a:r>
              <a:rPr lang="nl-NL" dirty="0">
                <a:solidFill>
                  <a:srgbClr val="8B8B8B"/>
                </a:solidFill>
                <a:latin typeface="HollandSans" pitchFamily="2" charset="0"/>
              </a:rPr>
              <a:t>, </a:t>
            </a:r>
            <a:r>
              <a:rPr lang="nl-NL" dirty="0" err="1">
                <a:solidFill>
                  <a:srgbClr val="8B8B8B"/>
                </a:solidFill>
                <a:latin typeface="HollandSans" pitchFamily="2" charset="0"/>
              </a:rPr>
              <a:t>universities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companies,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with</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new 56 </a:t>
            </a:r>
            <a:r>
              <a:rPr lang="nl-NL" dirty="0" err="1">
                <a:solidFill>
                  <a:srgbClr val="8B8B8B"/>
                </a:solidFill>
                <a:latin typeface="HollandSans" pitchFamily="2" charset="0"/>
              </a:rPr>
              <a:t>million</a:t>
            </a:r>
            <a:r>
              <a:rPr lang="nl-NL" dirty="0">
                <a:solidFill>
                  <a:srgbClr val="8B8B8B"/>
                </a:solidFill>
                <a:latin typeface="HollandSans" pitchFamily="2" charset="0"/>
              </a:rPr>
              <a:t> investment in </a:t>
            </a:r>
            <a:r>
              <a:rPr lang="nl-NL" dirty="0" err="1">
                <a:solidFill>
                  <a:srgbClr val="8B8B8B"/>
                </a:solidFill>
                <a:latin typeface="HollandSans" pitchFamily="2" charset="0"/>
              </a:rPr>
              <a:t>the</a:t>
            </a:r>
            <a:r>
              <a:rPr lang="nl-NL" dirty="0">
                <a:solidFill>
                  <a:srgbClr val="8B8B8B"/>
                </a:solidFill>
                <a:latin typeface="HollandSans" pitchFamily="2" charset="0"/>
              </a:rPr>
              <a:t> National Pilot </a:t>
            </a:r>
            <a:r>
              <a:rPr lang="nl-NL" dirty="0" err="1">
                <a:solidFill>
                  <a:srgbClr val="8B8B8B"/>
                </a:solidFill>
                <a:latin typeface="HollandSans" pitchFamily="2" charset="0"/>
              </a:rPr>
              <a:t>Factory</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a:t>
            </a:r>
            <a:r>
              <a:rPr lang="nl-NL" dirty="0" err="1">
                <a:solidFill>
                  <a:srgbClr val="8B8B8B"/>
                </a:solidFill>
                <a:latin typeface="HollandSans" pitchFamily="2" charset="0"/>
              </a:rPr>
              <a:t>Regenerative</a:t>
            </a:r>
            <a:r>
              <a:rPr lang="nl-NL" dirty="0">
                <a:solidFill>
                  <a:srgbClr val="8B8B8B"/>
                </a:solidFill>
                <a:latin typeface="HollandSans" pitchFamily="2" charset="0"/>
              </a:rPr>
              <a:t> </a:t>
            </a:r>
            <a:r>
              <a:rPr lang="nl-NL" dirty="0" err="1">
                <a:solidFill>
                  <a:srgbClr val="8B8B8B"/>
                </a:solidFill>
                <a:latin typeface="HollandSans" pitchFamily="2" charset="0"/>
              </a:rPr>
              <a:t>Medicine</a:t>
            </a:r>
            <a:r>
              <a:rPr lang="nl-NL" dirty="0">
                <a:solidFill>
                  <a:srgbClr val="8B8B8B"/>
                </a:solidFill>
                <a:latin typeface="HollandSans" pitchFamily="2" charset="0"/>
              </a:rPr>
              <a:t>, </a:t>
            </a:r>
            <a:r>
              <a:rPr lang="nl-NL" dirty="0" err="1">
                <a:solidFill>
                  <a:srgbClr val="8B8B8B"/>
                </a:solidFill>
                <a:latin typeface="HollandSans" pitchFamily="2" charset="0"/>
              </a:rPr>
              <a:t>RegMed</a:t>
            </a:r>
            <a:r>
              <a:rPr lang="nl-NL" dirty="0">
                <a:solidFill>
                  <a:srgbClr val="8B8B8B"/>
                </a:solidFill>
                <a:latin typeface="HollandSans" pitchFamily="2" charset="0"/>
              </a:rPr>
              <a:t> XB partners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Dutch National </a:t>
            </a:r>
            <a:r>
              <a:rPr lang="nl-NL" dirty="0" err="1">
                <a:solidFill>
                  <a:srgbClr val="8B8B8B"/>
                </a:solidFill>
                <a:latin typeface="HollandSans" pitchFamily="2" charset="0"/>
              </a:rPr>
              <a:t>Growthfund</a:t>
            </a:r>
            <a:r>
              <a:rPr lang="nl-NL" dirty="0">
                <a:solidFill>
                  <a:srgbClr val="8B8B8B"/>
                </a:solidFill>
                <a:latin typeface="HollandSans" pitchFamily="2" charset="0"/>
              </a:rPr>
              <a:t> </a:t>
            </a:r>
            <a:r>
              <a:rPr lang="nl-NL" dirty="0" err="1">
                <a:solidFill>
                  <a:srgbClr val="8B8B8B"/>
                </a:solidFill>
                <a:latin typeface="HollandSans" pitchFamily="2" charset="0"/>
              </a:rPr>
              <a:t>underscore</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a:t>
            </a:r>
            <a:r>
              <a:rPr lang="nl-NL" dirty="0" err="1">
                <a:solidFill>
                  <a:srgbClr val="8B8B8B"/>
                </a:solidFill>
                <a:latin typeface="HollandSans" pitchFamily="2" charset="0"/>
              </a:rPr>
              <a:t>importance</a:t>
            </a:r>
            <a:r>
              <a:rPr lang="nl-NL" dirty="0">
                <a:solidFill>
                  <a:srgbClr val="8B8B8B"/>
                </a:solidFill>
                <a:latin typeface="HollandSans" pitchFamily="2" charset="0"/>
              </a:rPr>
              <a:t> of </a:t>
            </a:r>
            <a:r>
              <a:rPr lang="nl-NL" dirty="0" err="1">
                <a:solidFill>
                  <a:srgbClr val="8B8B8B"/>
                </a:solidFill>
                <a:latin typeface="HollandSans" pitchFamily="2" charset="0"/>
              </a:rPr>
              <a:t>solidifying</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RM </a:t>
            </a:r>
            <a:r>
              <a:rPr lang="nl-NL" dirty="0" err="1">
                <a:solidFill>
                  <a:srgbClr val="8B8B8B"/>
                </a:solidFill>
                <a:latin typeface="HollandSans" pitchFamily="2" charset="0"/>
              </a:rPr>
              <a:t>ecosystem</a:t>
            </a:r>
            <a:r>
              <a:rPr lang="nl-NL" dirty="0">
                <a:solidFill>
                  <a:srgbClr val="8B8B8B"/>
                </a:solidFill>
                <a:latin typeface="HollandSans" pitchFamily="2" charset="0"/>
              </a:rPr>
              <a:t> </a:t>
            </a:r>
            <a:r>
              <a:rPr lang="nl-NL" dirty="0" err="1">
                <a:solidFill>
                  <a:srgbClr val="8B8B8B"/>
                </a:solidFill>
                <a:latin typeface="HollandSans" pitchFamily="2" charset="0"/>
              </a:rPr>
              <a:t>further</a:t>
            </a:r>
            <a:r>
              <a:rPr lang="nl-NL" dirty="0">
                <a:solidFill>
                  <a:srgbClr val="8B8B8B"/>
                </a:solidFill>
                <a:latin typeface="HollandSans" pitchFamily="2" charset="0"/>
              </a:rPr>
              <a:t> </a:t>
            </a:r>
            <a:r>
              <a:rPr lang="nl-NL" dirty="0" err="1">
                <a:solidFill>
                  <a:srgbClr val="8B8B8B"/>
                </a:solidFill>
                <a:latin typeface="HollandSans" pitchFamily="2" charset="0"/>
              </a:rPr>
              <a:t>by</a:t>
            </a:r>
            <a:r>
              <a:rPr lang="nl-NL" dirty="0">
                <a:solidFill>
                  <a:srgbClr val="8B8B8B"/>
                </a:solidFill>
                <a:latin typeface="HollandSans" pitchFamily="2" charset="0"/>
              </a:rPr>
              <a:t> </a:t>
            </a:r>
            <a:r>
              <a:rPr lang="nl-NL" dirty="0" err="1">
                <a:solidFill>
                  <a:srgbClr val="8B8B8B"/>
                </a:solidFill>
                <a:latin typeface="HollandSans" pitchFamily="2" charset="0"/>
              </a:rPr>
              <a:t>creating</a:t>
            </a:r>
            <a:r>
              <a:rPr lang="nl-NL" dirty="0">
                <a:solidFill>
                  <a:srgbClr val="8B8B8B"/>
                </a:solidFill>
                <a:latin typeface="HollandSans" pitchFamily="2" charset="0"/>
              </a:rPr>
              <a:t> </a:t>
            </a:r>
            <a:r>
              <a:rPr lang="nl-NL" dirty="0" err="1">
                <a:solidFill>
                  <a:srgbClr val="8B8B8B"/>
                </a:solidFill>
                <a:latin typeface="HollandSans" pitchFamily="2" charset="0"/>
              </a:rPr>
              <a:t>an</a:t>
            </a:r>
            <a:r>
              <a:rPr lang="nl-NL" dirty="0">
                <a:solidFill>
                  <a:srgbClr val="8B8B8B"/>
                </a:solidFill>
                <a:latin typeface="HollandSans" pitchFamily="2" charset="0"/>
              </a:rPr>
              <a:t> </a:t>
            </a:r>
            <a:r>
              <a:rPr lang="nl-NL" dirty="0" err="1">
                <a:solidFill>
                  <a:srgbClr val="8B8B8B"/>
                </a:solidFill>
                <a:latin typeface="HollandSans" pitchFamily="2" charset="0"/>
              </a:rPr>
              <a:t>attractive</a:t>
            </a:r>
            <a:r>
              <a:rPr lang="nl-NL" dirty="0">
                <a:solidFill>
                  <a:srgbClr val="8B8B8B"/>
                </a:solidFill>
                <a:latin typeface="HollandSans" pitchFamily="2" charset="0"/>
              </a:rPr>
              <a:t> environment </a:t>
            </a:r>
            <a:r>
              <a:rPr lang="nl-NL" dirty="0" err="1">
                <a:solidFill>
                  <a:srgbClr val="8B8B8B"/>
                </a:solidFill>
                <a:latin typeface="HollandSans" pitchFamily="2" charset="0"/>
              </a:rPr>
              <a:t>to</a:t>
            </a:r>
            <a:r>
              <a:rPr lang="nl-NL" dirty="0">
                <a:solidFill>
                  <a:srgbClr val="8B8B8B"/>
                </a:solidFill>
                <a:latin typeface="HollandSans" pitchFamily="2" charset="0"/>
              </a:rPr>
              <a:t> start new RM </a:t>
            </a:r>
            <a:r>
              <a:rPr lang="nl-NL" dirty="0" err="1">
                <a:solidFill>
                  <a:srgbClr val="8B8B8B"/>
                </a:solidFill>
                <a:latin typeface="HollandSans" pitchFamily="2" charset="0"/>
              </a:rPr>
              <a:t>initiatives</a:t>
            </a:r>
            <a:r>
              <a:rPr lang="nl-NL" dirty="0">
                <a:solidFill>
                  <a:srgbClr val="8B8B8B"/>
                </a:solidFill>
                <a:latin typeface="HollandSans" pitchFamily="2" charset="0"/>
              </a:rPr>
              <a:t>, </a:t>
            </a:r>
            <a:r>
              <a:rPr lang="nl-NL" dirty="0" err="1">
                <a:solidFill>
                  <a:srgbClr val="8B8B8B"/>
                </a:solidFill>
                <a:latin typeface="HollandSans" pitchFamily="2" charset="0"/>
              </a:rPr>
              <a:t>collaborations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businesses</a:t>
            </a:r>
            <a:r>
              <a:rPr lang="nl-NL" dirty="0">
                <a:solidFill>
                  <a:srgbClr val="8B8B8B"/>
                </a:solidFill>
                <a:latin typeface="HollandSans" pitchFamily="2" charset="0"/>
              </a:rPr>
              <a:t>.</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33</a:t>
            </a:fld>
            <a:endParaRPr lang="nl-NL"/>
          </a:p>
        </p:txBody>
      </p:sp>
    </p:spTree>
    <p:extLst>
      <p:ext uri="{BB962C8B-B14F-4D97-AF65-F5344CB8AC3E}">
        <p14:creationId xmlns:p14="http://schemas.microsoft.com/office/powerpoint/2010/main" val="1965902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olidFill>
                  <a:schemeClr val="tx1"/>
                </a:solidFill>
              </a:rPr>
              <a:t>There</a:t>
            </a:r>
            <a:r>
              <a:rPr lang="nl-NL" dirty="0">
                <a:solidFill>
                  <a:schemeClr val="tx1"/>
                </a:solidFill>
              </a:rPr>
              <a:t> are </a:t>
            </a:r>
            <a:r>
              <a:rPr lang="nl-NL" dirty="0" err="1">
                <a:solidFill>
                  <a:schemeClr val="tx1"/>
                </a:solidFill>
              </a:rPr>
              <a:t>currently</a:t>
            </a:r>
            <a:r>
              <a:rPr lang="nl-NL" dirty="0">
                <a:solidFill>
                  <a:schemeClr val="tx1"/>
                </a:solidFill>
              </a:rPr>
              <a:t> </a:t>
            </a:r>
            <a:r>
              <a:rPr lang="nl-NL" dirty="0" err="1">
                <a:solidFill>
                  <a:schemeClr val="tx1"/>
                </a:solidFill>
              </a:rPr>
              <a:t>about</a:t>
            </a:r>
            <a:r>
              <a:rPr lang="nl-NL" dirty="0">
                <a:solidFill>
                  <a:schemeClr val="tx1"/>
                </a:solidFill>
              </a:rPr>
              <a:t> 40 </a:t>
            </a:r>
            <a:r>
              <a:rPr lang="nl-NL" dirty="0" err="1">
                <a:solidFill>
                  <a:schemeClr val="tx1"/>
                </a:solidFill>
              </a:rPr>
              <a:t>strategic</a:t>
            </a:r>
            <a:r>
              <a:rPr lang="nl-NL" dirty="0">
                <a:solidFill>
                  <a:schemeClr val="tx1"/>
                </a:solidFill>
              </a:rPr>
              <a:t>, </a:t>
            </a:r>
            <a:r>
              <a:rPr lang="nl-NL" dirty="0" err="1">
                <a:solidFill>
                  <a:schemeClr val="tx1"/>
                </a:solidFill>
              </a:rPr>
              <a:t>thematic</a:t>
            </a:r>
            <a:r>
              <a:rPr lang="nl-NL" dirty="0">
                <a:solidFill>
                  <a:schemeClr val="tx1"/>
                </a:solidFill>
              </a:rPr>
              <a:t>, long-term </a:t>
            </a:r>
            <a:r>
              <a:rPr lang="nl-NL" dirty="0" err="1">
                <a:solidFill>
                  <a:schemeClr val="tx1"/>
                </a:solidFill>
              </a:rPr>
              <a:t>collaborations</a:t>
            </a:r>
            <a:r>
              <a:rPr lang="nl-NL" dirty="0">
                <a:solidFill>
                  <a:schemeClr val="tx1"/>
                </a:solidFill>
              </a:rPr>
              <a:t> </a:t>
            </a:r>
            <a:r>
              <a:rPr lang="nl-NL" dirty="0" err="1">
                <a:solidFill>
                  <a:schemeClr val="tx1"/>
                </a:solidFill>
              </a:rPr>
              <a:t>within</a:t>
            </a:r>
            <a:r>
              <a:rPr lang="nl-NL" dirty="0">
                <a:solidFill>
                  <a:schemeClr val="tx1"/>
                </a:solidFill>
              </a:rPr>
              <a:t> large, </a:t>
            </a:r>
            <a:r>
              <a:rPr lang="nl-NL" dirty="0" err="1">
                <a:solidFill>
                  <a:schemeClr val="tx1"/>
                </a:solidFill>
              </a:rPr>
              <a:t>national</a:t>
            </a:r>
            <a:r>
              <a:rPr lang="nl-NL" dirty="0">
                <a:solidFill>
                  <a:schemeClr val="tx1"/>
                </a:solidFill>
              </a:rPr>
              <a:t> consortia</a:t>
            </a:r>
          </a:p>
          <a:p>
            <a:r>
              <a:rPr lang="nl-NL" dirty="0">
                <a:solidFill>
                  <a:schemeClr val="tx1"/>
                </a:solidFill>
              </a:rPr>
              <a:t>See page 48-49</a:t>
            </a:r>
          </a:p>
          <a:p>
            <a:endParaRPr lang="nl-NL" dirty="0"/>
          </a:p>
          <a:p>
            <a:r>
              <a:rPr lang="nl-NL" dirty="0"/>
              <a:t>Full: ABOARD is a large-</a:t>
            </a:r>
            <a:r>
              <a:rPr lang="nl-NL" dirty="0" err="1"/>
              <a:t>scale</a:t>
            </a:r>
            <a:r>
              <a:rPr lang="nl-NL" dirty="0"/>
              <a:t> research project </a:t>
            </a:r>
            <a:r>
              <a:rPr lang="nl-NL" dirty="0" err="1"/>
              <a:t>carried</a:t>
            </a:r>
            <a:r>
              <a:rPr lang="nl-NL" dirty="0"/>
              <a:t> out </a:t>
            </a:r>
            <a:r>
              <a:rPr lang="nl-NL" dirty="0" err="1"/>
              <a:t>by</a:t>
            </a:r>
            <a:r>
              <a:rPr lang="nl-NL" dirty="0"/>
              <a:t> a </a:t>
            </a:r>
            <a:r>
              <a:rPr lang="nl-NL" dirty="0" err="1"/>
              <a:t>national</a:t>
            </a:r>
            <a:r>
              <a:rPr lang="nl-NL" dirty="0"/>
              <a:t>, </a:t>
            </a:r>
            <a:r>
              <a:rPr lang="nl-NL" dirty="0" err="1"/>
              <a:t>multidisciplinary</a:t>
            </a:r>
            <a:r>
              <a:rPr lang="nl-NL" dirty="0"/>
              <a:t> consortium. ABOARD </a:t>
            </a:r>
            <a:r>
              <a:rPr lang="nl-NL" dirty="0" err="1"/>
              <a:t>envisions</a:t>
            </a:r>
            <a:r>
              <a:rPr lang="nl-NL" dirty="0"/>
              <a:t> a </a:t>
            </a:r>
            <a:r>
              <a:rPr lang="nl-NL" dirty="0" err="1"/>
              <a:t>future</a:t>
            </a:r>
            <a:r>
              <a:rPr lang="nl-NL" dirty="0"/>
              <a:t> </a:t>
            </a:r>
            <a:r>
              <a:rPr lang="nl-NL" dirty="0" err="1"/>
              <a:t>with</a:t>
            </a:r>
            <a:r>
              <a:rPr lang="nl-NL" dirty="0"/>
              <a:t> </a:t>
            </a:r>
            <a:r>
              <a:rPr lang="nl-NL" dirty="0" err="1"/>
              <a:t>individualized</a:t>
            </a:r>
            <a:r>
              <a:rPr lang="nl-NL" dirty="0"/>
              <a:t> prevention </a:t>
            </a:r>
            <a:r>
              <a:rPr lang="nl-NL" dirty="0" err="1"/>
              <a:t>encompassing</a:t>
            </a:r>
            <a:r>
              <a:rPr lang="nl-NL" dirty="0"/>
              <a:t> </a:t>
            </a:r>
            <a:r>
              <a:rPr lang="nl-NL" dirty="0" err="1"/>
              <a:t>tailored</a:t>
            </a:r>
            <a:r>
              <a:rPr lang="nl-NL" dirty="0"/>
              <a:t> </a:t>
            </a:r>
            <a:r>
              <a:rPr lang="nl-NL" dirty="0" err="1"/>
              <a:t>combinations</a:t>
            </a:r>
            <a:r>
              <a:rPr lang="nl-NL" dirty="0"/>
              <a:t> of lifestyle </a:t>
            </a:r>
            <a:r>
              <a:rPr lang="nl-NL" dirty="0" err="1"/>
              <a:t>and</a:t>
            </a:r>
            <a:r>
              <a:rPr lang="nl-NL" dirty="0"/>
              <a:t> </a:t>
            </a:r>
            <a:r>
              <a:rPr lang="nl-NL" dirty="0" err="1"/>
              <a:t>disease</a:t>
            </a:r>
            <a:r>
              <a:rPr lang="nl-NL" dirty="0"/>
              <a:t> </a:t>
            </a:r>
            <a:r>
              <a:rPr lang="nl-NL" dirty="0" err="1"/>
              <a:t>modifying</a:t>
            </a:r>
            <a:r>
              <a:rPr lang="nl-NL" dirty="0"/>
              <a:t> </a:t>
            </a:r>
            <a:r>
              <a:rPr lang="nl-NL" dirty="0" err="1"/>
              <a:t>interventions</a:t>
            </a:r>
            <a:r>
              <a:rPr lang="nl-NL" dirty="0"/>
              <a:t>. The mission is </a:t>
            </a:r>
            <a:r>
              <a:rPr lang="nl-NL" dirty="0" err="1"/>
              <a:t>realized</a:t>
            </a:r>
            <a:r>
              <a:rPr lang="nl-NL" dirty="0"/>
              <a:t> </a:t>
            </a:r>
            <a:r>
              <a:rPr lang="nl-NL" dirty="0" err="1"/>
              <a:t>by</a:t>
            </a:r>
            <a:r>
              <a:rPr lang="nl-NL" dirty="0"/>
              <a:t> a strong </a:t>
            </a:r>
            <a:r>
              <a:rPr lang="nl-NL" dirty="0" err="1"/>
              <a:t>multi-sectoral</a:t>
            </a:r>
            <a:r>
              <a:rPr lang="nl-NL" dirty="0"/>
              <a:t> </a:t>
            </a:r>
            <a:r>
              <a:rPr lang="nl-NL" dirty="0" err="1"/>
              <a:t>and</a:t>
            </a:r>
            <a:r>
              <a:rPr lang="nl-NL" dirty="0"/>
              <a:t> </a:t>
            </a:r>
            <a:r>
              <a:rPr lang="nl-NL" dirty="0" err="1"/>
              <a:t>multidisciplinary</a:t>
            </a:r>
            <a:r>
              <a:rPr lang="nl-NL" dirty="0"/>
              <a:t> consortium, </a:t>
            </a:r>
            <a:r>
              <a:rPr lang="nl-NL" dirty="0" err="1"/>
              <a:t>with</a:t>
            </a:r>
            <a:r>
              <a:rPr lang="nl-NL" dirty="0"/>
              <a:t> 32 partners spanning </a:t>
            </a:r>
            <a:r>
              <a:rPr lang="nl-NL" dirty="0" err="1"/>
              <a:t>the</a:t>
            </a:r>
            <a:r>
              <a:rPr lang="nl-NL" dirty="0"/>
              <a:t> </a:t>
            </a:r>
            <a:r>
              <a:rPr lang="nl-NL" dirty="0" err="1"/>
              <a:t>entire</a:t>
            </a:r>
            <a:r>
              <a:rPr lang="nl-NL" dirty="0"/>
              <a:t> </a:t>
            </a:r>
            <a:r>
              <a:rPr lang="nl-NL" dirty="0" err="1"/>
              <a:t>translational</a:t>
            </a:r>
            <a:r>
              <a:rPr lang="nl-NL" dirty="0"/>
              <a:t> </a:t>
            </a:r>
            <a:r>
              <a:rPr lang="nl-NL" dirty="0" err="1"/>
              <a:t>value</a:t>
            </a:r>
            <a:r>
              <a:rPr lang="nl-NL" dirty="0"/>
              <a:t> chain. At </a:t>
            </a:r>
            <a:r>
              <a:rPr lang="nl-NL" dirty="0" err="1"/>
              <a:t>the</a:t>
            </a:r>
            <a:r>
              <a:rPr lang="nl-NL" dirty="0"/>
              <a:t> close of </a:t>
            </a:r>
            <a:r>
              <a:rPr lang="nl-NL" dirty="0" err="1"/>
              <a:t>the</a:t>
            </a:r>
            <a:r>
              <a:rPr lang="nl-NL" dirty="0"/>
              <a:t> project, ABOARD has </a:t>
            </a:r>
            <a:r>
              <a:rPr lang="nl-NL" dirty="0" err="1"/>
              <a:t>paved</a:t>
            </a:r>
            <a:r>
              <a:rPr lang="nl-NL" dirty="0"/>
              <a:t> </a:t>
            </a:r>
            <a:r>
              <a:rPr lang="nl-NL" dirty="0" err="1"/>
              <a:t>the</a:t>
            </a:r>
            <a:r>
              <a:rPr lang="nl-NL" dirty="0"/>
              <a:t> way </a:t>
            </a:r>
            <a:r>
              <a:rPr lang="nl-NL" dirty="0" err="1"/>
              <a:t>for</a:t>
            </a:r>
            <a:r>
              <a:rPr lang="nl-NL" dirty="0"/>
              <a:t> a </a:t>
            </a:r>
            <a:r>
              <a:rPr lang="nl-NL" dirty="0" err="1"/>
              <a:t>personalized</a:t>
            </a:r>
            <a:r>
              <a:rPr lang="nl-NL" dirty="0"/>
              <a:t> </a:t>
            </a:r>
            <a:r>
              <a:rPr lang="nl-NL" dirty="0" err="1"/>
              <a:t>medicine</a:t>
            </a:r>
            <a:r>
              <a:rPr lang="nl-NL" dirty="0"/>
              <a:t> approach </a:t>
            </a:r>
            <a:r>
              <a:rPr lang="nl-NL" dirty="0" err="1"/>
              <a:t>for</a:t>
            </a:r>
            <a:r>
              <a:rPr lang="nl-NL" dirty="0"/>
              <a:t> </a:t>
            </a:r>
            <a:r>
              <a:rPr lang="nl-NL" dirty="0" err="1"/>
              <a:t>Alzheimer’s</a:t>
            </a:r>
            <a:r>
              <a:rPr lang="nl-NL" dirty="0"/>
              <a:t> </a:t>
            </a:r>
            <a:r>
              <a:rPr lang="nl-NL" dirty="0" err="1"/>
              <a:t>Disease</a:t>
            </a:r>
            <a:r>
              <a:rPr lang="nl-NL" dirty="0"/>
              <a:t> (AD). </a:t>
            </a:r>
            <a:r>
              <a:rPr lang="nl-NL" dirty="0" err="1"/>
              <a:t>Patients</a:t>
            </a:r>
            <a:r>
              <a:rPr lang="nl-NL" dirty="0"/>
              <a:t> </a:t>
            </a:r>
            <a:r>
              <a:rPr lang="nl-NL" dirty="0" err="1"/>
              <a:t>and</a:t>
            </a:r>
            <a:r>
              <a:rPr lang="nl-NL" dirty="0"/>
              <a:t> care partners are empowered </a:t>
            </a:r>
            <a:r>
              <a:rPr lang="nl-NL" dirty="0" err="1"/>
              <a:t>and</a:t>
            </a:r>
            <a:r>
              <a:rPr lang="nl-NL" dirty="0"/>
              <a:t> more </a:t>
            </a:r>
            <a:r>
              <a:rPr lang="nl-NL" dirty="0" err="1"/>
              <a:t>actively</a:t>
            </a:r>
            <a:r>
              <a:rPr lang="nl-NL" dirty="0"/>
              <a:t> </a:t>
            </a:r>
            <a:r>
              <a:rPr lang="nl-NL" dirty="0" err="1"/>
              <a:t>engaged</a:t>
            </a:r>
            <a:r>
              <a:rPr lang="nl-NL" dirty="0"/>
              <a:t> in </a:t>
            </a:r>
            <a:r>
              <a:rPr lang="nl-NL" dirty="0" err="1"/>
              <a:t>the</a:t>
            </a:r>
            <a:r>
              <a:rPr lang="nl-NL" dirty="0"/>
              <a:t> management of </a:t>
            </a:r>
            <a:r>
              <a:rPr lang="nl-NL" dirty="0" err="1"/>
              <a:t>their</a:t>
            </a:r>
            <a:r>
              <a:rPr lang="nl-NL" dirty="0"/>
              <a:t> health </a:t>
            </a:r>
            <a:r>
              <a:rPr lang="nl-NL" dirty="0" err="1"/>
              <a:t>and</a:t>
            </a:r>
            <a:r>
              <a:rPr lang="nl-NL" dirty="0"/>
              <a:t> </a:t>
            </a:r>
            <a:r>
              <a:rPr lang="nl-NL" dirty="0" err="1"/>
              <a:t>disease</a:t>
            </a:r>
            <a:r>
              <a:rPr lang="nl-NL" dirty="0"/>
              <a:t>, </a:t>
            </a:r>
            <a:r>
              <a:rPr lang="nl-NL" dirty="0" err="1"/>
              <a:t>and</a:t>
            </a:r>
            <a:r>
              <a:rPr lang="nl-NL" dirty="0"/>
              <a:t> </a:t>
            </a:r>
            <a:r>
              <a:rPr lang="nl-NL" dirty="0" err="1"/>
              <a:t>strategies</a:t>
            </a:r>
            <a:r>
              <a:rPr lang="nl-NL" dirty="0"/>
              <a:t> </a:t>
            </a:r>
            <a:r>
              <a:rPr lang="nl-NL" dirty="0" err="1"/>
              <a:t>for</a:t>
            </a:r>
            <a:r>
              <a:rPr lang="nl-NL" dirty="0"/>
              <a:t> diagnosis, </a:t>
            </a:r>
            <a:r>
              <a:rPr lang="nl-NL" dirty="0" err="1"/>
              <a:t>prediction</a:t>
            </a:r>
            <a:r>
              <a:rPr lang="nl-NL" dirty="0"/>
              <a:t> </a:t>
            </a:r>
            <a:r>
              <a:rPr lang="nl-NL" dirty="0" err="1"/>
              <a:t>and</a:t>
            </a:r>
            <a:r>
              <a:rPr lang="nl-NL" dirty="0"/>
              <a:t> prevention of AD have </a:t>
            </a:r>
            <a:r>
              <a:rPr lang="nl-NL" dirty="0" err="1"/>
              <a:t>improved</a:t>
            </a:r>
            <a:r>
              <a:rPr lang="nl-NL" dirty="0"/>
              <a:t>.</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34</a:t>
            </a:fld>
            <a:endParaRPr lang="nl-NL"/>
          </a:p>
        </p:txBody>
      </p:sp>
    </p:spTree>
    <p:extLst>
      <p:ext uri="{BB962C8B-B14F-4D97-AF65-F5344CB8AC3E}">
        <p14:creationId xmlns:p14="http://schemas.microsoft.com/office/powerpoint/2010/main" val="2468697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Collaborating </a:t>
            </a:r>
            <a:r>
              <a:rPr lang="nl-NL" dirty="0" err="1"/>
              <a:t>parties</a:t>
            </a:r>
            <a:r>
              <a:rPr lang="nl-NL" dirty="0"/>
              <a:t> in </a:t>
            </a:r>
            <a:r>
              <a:rPr lang="nl-NL" dirty="0" err="1"/>
              <a:t>the</a:t>
            </a:r>
            <a:r>
              <a:rPr lang="nl-NL" dirty="0"/>
              <a:t> Netherlands</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35</a:t>
            </a:fld>
            <a:endParaRPr lang="nl-NL"/>
          </a:p>
        </p:txBody>
      </p:sp>
    </p:spTree>
    <p:extLst>
      <p:ext uri="{BB962C8B-B14F-4D97-AF65-F5344CB8AC3E}">
        <p14:creationId xmlns:p14="http://schemas.microsoft.com/office/powerpoint/2010/main" val="152655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See </a:t>
            </a:r>
            <a:r>
              <a:rPr lang="nl-NL" err="1"/>
              <a:t>bidbook</a:t>
            </a:r>
            <a:r>
              <a:rPr lang="nl-NL"/>
              <a:t> page 17</a:t>
            </a:r>
          </a:p>
          <a:p>
            <a:endParaRPr lang="nl-NL"/>
          </a:p>
          <a:p>
            <a:endParaRPr lang="nl-NL"/>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3</a:t>
            </a:fld>
            <a:endParaRPr lang="nl-NL"/>
          </a:p>
        </p:txBody>
      </p:sp>
    </p:spTree>
    <p:extLst>
      <p:ext uri="{BB962C8B-B14F-4D97-AF65-F5344CB8AC3E}">
        <p14:creationId xmlns:p14="http://schemas.microsoft.com/office/powerpoint/2010/main" val="1234236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36</a:t>
            </a:fld>
            <a:endParaRPr lang="nl-NL"/>
          </a:p>
        </p:txBody>
      </p:sp>
    </p:spTree>
    <p:extLst>
      <p:ext uri="{BB962C8B-B14F-4D97-AF65-F5344CB8AC3E}">
        <p14:creationId xmlns:p14="http://schemas.microsoft.com/office/powerpoint/2010/main" val="112898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Regional</a:t>
            </a:r>
            <a:r>
              <a:rPr lang="nl-NL"/>
              <a:t> </a:t>
            </a:r>
            <a:r>
              <a:rPr lang="nl-NL" err="1"/>
              <a:t>Tubmaps</a:t>
            </a:r>
            <a:endParaRPr lang="nl-NL"/>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4</a:t>
            </a:fld>
            <a:endParaRPr lang="nl-NL"/>
          </a:p>
        </p:txBody>
      </p:sp>
    </p:spTree>
    <p:extLst>
      <p:ext uri="{BB962C8B-B14F-4D97-AF65-F5344CB8AC3E}">
        <p14:creationId xmlns:p14="http://schemas.microsoft.com/office/powerpoint/2010/main" val="528160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See page 16</a:t>
            </a:r>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11</a:t>
            </a:fld>
            <a:endParaRPr lang="nl-NL"/>
          </a:p>
        </p:txBody>
      </p:sp>
    </p:spTree>
    <p:extLst>
      <p:ext uri="{BB962C8B-B14F-4D97-AF65-F5344CB8AC3E}">
        <p14:creationId xmlns:p14="http://schemas.microsoft.com/office/powerpoint/2010/main" val="245741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10</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12</a:t>
            </a:fld>
            <a:endParaRPr lang="nl-NL"/>
          </a:p>
        </p:txBody>
      </p:sp>
    </p:spTree>
    <p:extLst>
      <p:ext uri="{BB962C8B-B14F-4D97-AF65-F5344CB8AC3E}">
        <p14:creationId xmlns:p14="http://schemas.microsoft.com/office/powerpoint/2010/main" val="182528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11</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13</a:t>
            </a:fld>
            <a:endParaRPr lang="nl-NL"/>
          </a:p>
        </p:txBody>
      </p:sp>
    </p:spTree>
    <p:extLst>
      <p:ext uri="{BB962C8B-B14F-4D97-AF65-F5344CB8AC3E}">
        <p14:creationId xmlns:p14="http://schemas.microsoft.com/office/powerpoint/2010/main" val="1451069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14</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14</a:t>
            </a:fld>
            <a:endParaRPr lang="nl-NL"/>
          </a:p>
        </p:txBody>
      </p:sp>
    </p:spTree>
    <p:extLst>
      <p:ext uri="{BB962C8B-B14F-4D97-AF65-F5344CB8AC3E}">
        <p14:creationId xmlns:p14="http://schemas.microsoft.com/office/powerpoint/2010/main" val="2198758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Mission-</a:t>
            </a:r>
            <a:r>
              <a:rPr lang="nl-NL" dirty="0" err="1"/>
              <a:t>driven</a:t>
            </a:r>
            <a:r>
              <a:rPr lang="nl-NL" dirty="0"/>
              <a:t> Top Sectors &amp; </a:t>
            </a:r>
            <a:r>
              <a:rPr lang="nl-NL" dirty="0" err="1"/>
              <a:t>Innovation</a:t>
            </a:r>
            <a:r>
              <a:rPr lang="nl-NL" dirty="0"/>
              <a:t> Policy </a:t>
            </a:r>
            <a:r>
              <a:rPr lang="nl-NL" dirty="0" err="1"/>
              <a:t>helps</a:t>
            </a:r>
            <a:r>
              <a:rPr lang="nl-NL" dirty="0"/>
              <a:t> guide </a:t>
            </a:r>
            <a:r>
              <a:rPr lang="nl-NL" dirty="0" err="1"/>
              <a:t>the</a:t>
            </a:r>
            <a:r>
              <a:rPr lang="nl-NL" dirty="0"/>
              <a:t> </a:t>
            </a:r>
            <a:r>
              <a:rPr lang="nl-NL" dirty="0" err="1"/>
              <a:t>process</a:t>
            </a:r>
            <a:r>
              <a:rPr lang="nl-NL" dirty="0"/>
              <a:t> of </a:t>
            </a:r>
            <a:r>
              <a:rPr lang="nl-NL" dirty="0" err="1"/>
              <a:t>innovation</a:t>
            </a:r>
            <a:r>
              <a:rPr lang="nl-NL" dirty="0"/>
              <a:t> </a:t>
            </a:r>
            <a:r>
              <a:rPr lang="nl-NL" dirty="0" err="1"/>
              <a:t>by</a:t>
            </a:r>
            <a:r>
              <a:rPr lang="nl-NL" dirty="0"/>
              <a:t> </a:t>
            </a:r>
            <a:r>
              <a:rPr lang="nl-NL" dirty="0" err="1"/>
              <a:t>providing</a:t>
            </a:r>
            <a:r>
              <a:rPr lang="nl-NL" dirty="0"/>
              <a:t> </a:t>
            </a:r>
            <a:r>
              <a:rPr lang="nl-NL" dirty="0" err="1"/>
              <a:t>direction</a:t>
            </a:r>
            <a:r>
              <a:rPr lang="nl-NL" dirty="0"/>
              <a:t> </a:t>
            </a:r>
            <a:r>
              <a:rPr lang="nl-NL" dirty="0" err="1"/>
              <a:t>for</a:t>
            </a:r>
            <a:r>
              <a:rPr lang="nl-NL" dirty="0"/>
              <a:t> </a:t>
            </a:r>
            <a:r>
              <a:rPr lang="nl-NL" dirty="0" err="1"/>
              <a:t>social</a:t>
            </a:r>
            <a:r>
              <a:rPr lang="nl-NL" dirty="0"/>
              <a:t>, </a:t>
            </a:r>
            <a:r>
              <a:rPr lang="nl-NL" dirty="0" err="1"/>
              <a:t>scientific</a:t>
            </a:r>
            <a:r>
              <a:rPr lang="nl-NL" dirty="0"/>
              <a:t>, </a:t>
            </a:r>
            <a:r>
              <a:rPr lang="nl-NL" dirty="0" err="1"/>
              <a:t>and</a:t>
            </a:r>
            <a:r>
              <a:rPr lang="nl-NL" dirty="0"/>
              <a:t> business </a:t>
            </a:r>
            <a:r>
              <a:rPr lang="nl-NL" dirty="0" err="1"/>
              <a:t>innovation</a:t>
            </a:r>
            <a:r>
              <a:rPr lang="nl-NL" dirty="0"/>
              <a:t> </a:t>
            </a:r>
            <a:r>
              <a:rPr lang="nl-NL" dirty="0" err="1"/>
              <a:t>processes</a:t>
            </a:r>
            <a:r>
              <a:rPr lang="nl-NL" dirty="0"/>
              <a:t>.</a:t>
            </a:r>
          </a:p>
          <a:p>
            <a:endParaRPr lang="nl-NL" dirty="0"/>
          </a:p>
          <a:p>
            <a:r>
              <a:rPr lang="nl-NL" dirty="0"/>
              <a:t>See page 19</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15</a:t>
            </a:fld>
            <a:endParaRPr lang="nl-NL"/>
          </a:p>
        </p:txBody>
      </p:sp>
    </p:spTree>
    <p:extLst>
      <p:ext uri="{BB962C8B-B14F-4D97-AF65-F5344CB8AC3E}">
        <p14:creationId xmlns:p14="http://schemas.microsoft.com/office/powerpoint/2010/main" val="408632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alphaModFix amt="20000"/>
          </a:blip>
          <a:srcRect/>
          <a:stretch/>
        </p:blipFill>
        <p:spPr>
          <a:xfrm>
            <a:off x="-5768190" y="3513543"/>
            <a:ext cx="19032450" cy="1970531"/>
          </a:xfrm>
          <a:prstGeom prst="rect">
            <a:avLst/>
          </a:prstGeom>
        </p:spPr>
      </p:pic>
      <p:sp>
        <p:nvSpPr>
          <p:cNvPr id="4" name="Rechthoek 3">
            <a:extLst>
              <a:ext uri="{FF2B5EF4-FFF2-40B4-BE49-F238E27FC236}">
                <a16:creationId xmlns:a16="http://schemas.microsoft.com/office/drawing/2014/main" id="{5271AB5C-E2BA-4C4D-A12B-60454C9DF640}"/>
              </a:ext>
            </a:extLst>
          </p:cNvPr>
          <p:cNvSpPr/>
          <p:nvPr userDrawn="1"/>
        </p:nvSpPr>
        <p:spPr>
          <a:xfrm>
            <a:off x="0" y="4658636"/>
            <a:ext cx="9144000" cy="484864"/>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1202398"/>
            <a:ext cx="7772400" cy="1238057"/>
          </a:xfrm>
        </p:spPr>
        <p:txBody>
          <a:bodyPr>
            <a:noAutofit/>
          </a:bodyPr>
          <a:lstStyle>
            <a:lvl1pPr>
              <a:defRPr sz="4000" b="1" i="0">
                <a:solidFill>
                  <a:srgbClr val="FF6F00"/>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pic>
        <p:nvPicPr>
          <p:cNvPr id="18" name="Afbeelding 17">
            <a:extLst>
              <a:ext uri="{FF2B5EF4-FFF2-40B4-BE49-F238E27FC236}">
                <a16:creationId xmlns:a16="http://schemas.microsoft.com/office/drawing/2014/main" id="{A5DA12B6-EE7F-9143-806B-477E223633B3}"/>
              </a:ext>
            </a:extLst>
          </p:cNvPr>
          <p:cNvPicPr>
            <a:picLocks noChangeAspect="1"/>
          </p:cNvPicPr>
          <p:nvPr userDrawn="1"/>
        </p:nvPicPr>
        <p:blipFill>
          <a:blip r:embed="rId3"/>
          <a:srcRect/>
          <a:stretch/>
        </p:blipFill>
        <p:spPr>
          <a:xfrm>
            <a:off x="80904" y="4775518"/>
            <a:ext cx="510110" cy="298729"/>
          </a:xfrm>
          <a:prstGeom prst="rect">
            <a:avLst/>
          </a:prstGeom>
        </p:spPr>
      </p:pic>
      <p:pic>
        <p:nvPicPr>
          <p:cNvPr id="19" name="Afbeelding 18">
            <a:extLst>
              <a:ext uri="{FF2B5EF4-FFF2-40B4-BE49-F238E27FC236}">
                <a16:creationId xmlns:a16="http://schemas.microsoft.com/office/drawing/2014/main" id="{C8E69169-A5B5-834D-BED6-9A6A34F8DB7D}"/>
              </a:ext>
            </a:extLst>
          </p:cNvPr>
          <p:cNvPicPr>
            <a:picLocks noChangeAspect="1"/>
          </p:cNvPicPr>
          <p:nvPr userDrawn="1"/>
        </p:nvPicPr>
        <p:blipFill>
          <a:blip r:embed="rId4"/>
          <a:srcRect/>
          <a:stretch/>
        </p:blipFill>
        <p:spPr>
          <a:xfrm>
            <a:off x="7216786" y="4775518"/>
            <a:ext cx="1846310" cy="303823"/>
          </a:xfrm>
          <a:prstGeom prst="rect">
            <a:avLst/>
          </a:prstGeom>
        </p:spPr>
      </p:pic>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2955175"/>
            <a:ext cx="7772400" cy="468313"/>
          </a:xfrm>
        </p:spPr>
        <p:txBody>
          <a:bodyPr>
            <a:normAutofit/>
          </a:bodyPr>
          <a:lstStyle>
            <a:lvl1pPr marL="0" indent="0">
              <a:buNone/>
              <a:defRPr sz="1400">
                <a:solidFill>
                  <a:srgbClr val="FF6F00"/>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846080"/>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Tree>
    <p:extLst>
      <p:ext uri="{BB962C8B-B14F-4D97-AF65-F5344CB8AC3E}">
        <p14:creationId xmlns:p14="http://schemas.microsoft.com/office/powerpoint/2010/main" val="55390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A3E57-31ED-529D-5B79-BC6AFA4A3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1F89FB-ADB2-8570-4B1C-5A3C4D16216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A5EDF4-6E0D-2FC6-B690-C834C12D4915}"/>
              </a:ext>
            </a:extLst>
          </p:cNvPr>
          <p:cNvSpPr>
            <a:spLocks noGrp="1"/>
          </p:cNvSpPr>
          <p:nvPr>
            <p:ph type="dt" sz="half" idx="10"/>
          </p:nvPr>
        </p:nvSpPr>
        <p:spPr/>
        <p:txBody>
          <a:bodyPr/>
          <a:lstStyle/>
          <a:p>
            <a:fld id="{E118FE0D-503E-8E47-95BD-8FD873F0EA18}" type="datetimeFigureOut">
              <a:rPr lang="nl-NL" smtClean="0"/>
              <a:t>23-02-2024</a:t>
            </a:fld>
            <a:endParaRPr lang="nl-NL"/>
          </a:p>
        </p:txBody>
      </p:sp>
      <p:sp>
        <p:nvSpPr>
          <p:cNvPr id="5" name="Tijdelijke aanduiding voor voettekst 4">
            <a:extLst>
              <a:ext uri="{FF2B5EF4-FFF2-40B4-BE49-F238E27FC236}">
                <a16:creationId xmlns:a16="http://schemas.microsoft.com/office/drawing/2014/main" id="{3F6C4B84-9CF8-7148-5DF4-D5ADC068CA1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62A9BF-901A-0A4F-ACCB-8DE223E31519}"/>
              </a:ext>
            </a:extLst>
          </p:cNvPr>
          <p:cNvSpPr>
            <a:spLocks noGrp="1"/>
          </p:cNvSpPr>
          <p:nvPr>
            <p:ph type="sldNum" sz="quarter" idx="12"/>
          </p:nvPr>
        </p:nvSpPr>
        <p:spPr/>
        <p:txBody>
          <a:bodyPr/>
          <a:lstStyle/>
          <a:p>
            <a:fld id="{3D9077FC-5AB0-2F4D-A696-411816AC457D}" type="slidenum">
              <a:rPr lang="nl-NL" smtClean="0"/>
              <a:t>‹nr.›</a:t>
            </a:fld>
            <a:endParaRPr lang="nl-NL"/>
          </a:p>
        </p:txBody>
      </p:sp>
    </p:spTree>
    <p:extLst>
      <p:ext uri="{BB962C8B-B14F-4D97-AF65-F5344CB8AC3E}">
        <p14:creationId xmlns:p14="http://schemas.microsoft.com/office/powerpoint/2010/main" val="287669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 Oranje">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71AB5C-E2BA-4C4D-A12B-60454C9DF640}"/>
              </a:ext>
            </a:extLst>
          </p:cNvPr>
          <p:cNvSpPr/>
          <p:nvPr userDrawn="1"/>
        </p:nvSpPr>
        <p:spPr>
          <a:xfrm>
            <a:off x="0" y="0"/>
            <a:ext cx="9144000" cy="5143500"/>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7" name="Afbeelding 6"/>
          <p:cNvPicPr>
            <a:picLocks noChangeAspect="1"/>
          </p:cNvPicPr>
          <p:nvPr userDrawn="1"/>
        </p:nvPicPr>
        <p:blipFill>
          <a:blip r:embed="rId2"/>
          <a:srcRect/>
          <a:stretch/>
        </p:blipFill>
        <p:spPr>
          <a:xfrm>
            <a:off x="-5768188" y="3513543"/>
            <a:ext cx="19032445" cy="1970531"/>
          </a:xfrm>
          <a:prstGeom prst="rect">
            <a:avLst/>
          </a:prstGeom>
        </p:spPr>
      </p:pic>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1202398"/>
            <a:ext cx="7772400" cy="1238057"/>
          </a:xfrm>
        </p:spPr>
        <p:txBody>
          <a:bodyPr>
            <a:noAutofit/>
          </a:bodyPr>
          <a:lstStyle>
            <a:lvl1pPr>
              <a:defRPr sz="4000" b="1" i="0">
                <a:solidFill>
                  <a:schemeClr val="bg1"/>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2955175"/>
            <a:ext cx="7772400" cy="468313"/>
          </a:xfrm>
        </p:spPr>
        <p:txBody>
          <a:bodyPr>
            <a:normAutofit/>
          </a:bodyPr>
          <a:lstStyle>
            <a:lvl1pPr marL="0" indent="0">
              <a:buNone/>
              <a:defRPr sz="1400">
                <a:solidFill>
                  <a:schemeClr val="bg1"/>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846080"/>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3" name="Rechthoek 12">
            <a:extLst>
              <a:ext uri="{FF2B5EF4-FFF2-40B4-BE49-F238E27FC236}">
                <a16:creationId xmlns:a16="http://schemas.microsoft.com/office/drawing/2014/main" id="{204C9B4D-454F-6044-83EF-17FEA8184682}"/>
              </a:ext>
            </a:extLst>
          </p:cNvPr>
          <p:cNvSpPr/>
          <p:nvPr userDrawn="1"/>
        </p:nvSpPr>
        <p:spPr>
          <a:xfrm>
            <a:off x="0" y="4658636"/>
            <a:ext cx="9144000" cy="48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jdelijke aanduiding voor verticale tekst 29">
            <a:extLst>
              <a:ext uri="{FF2B5EF4-FFF2-40B4-BE49-F238E27FC236}">
                <a16:creationId xmlns:a16="http://schemas.microsoft.com/office/drawing/2014/main" id="{3A2FB97C-FB0C-274F-97C4-2DC536C55C53}"/>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chemeClr val="bg1"/>
                </a:solidFill>
              </a:rPr>
              <a:pPr algn="l"/>
              <a:t>23-02-2024</a:t>
            </a:fld>
            <a:endParaRPr lang="nl-NL" sz="800" dirty="0">
              <a:solidFill>
                <a:schemeClr val="bg1"/>
              </a:solidFill>
            </a:endParaRPr>
          </a:p>
        </p:txBody>
      </p:sp>
      <p:pic>
        <p:nvPicPr>
          <p:cNvPr id="15" name="Afbeelding 14">
            <a:extLst>
              <a:ext uri="{FF2B5EF4-FFF2-40B4-BE49-F238E27FC236}">
                <a16:creationId xmlns:a16="http://schemas.microsoft.com/office/drawing/2014/main" id="{BD2AACD4-0F91-6243-A913-F581C5077590}"/>
              </a:ext>
            </a:extLst>
          </p:cNvPr>
          <p:cNvPicPr>
            <a:picLocks noChangeAspect="1"/>
          </p:cNvPicPr>
          <p:nvPr userDrawn="1"/>
        </p:nvPicPr>
        <p:blipFill>
          <a:blip r:embed="rId3"/>
          <a:srcRect/>
          <a:stretch/>
        </p:blipFill>
        <p:spPr>
          <a:xfrm>
            <a:off x="80903" y="4774649"/>
            <a:ext cx="510095" cy="300467"/>
          </a:xfrm>
          <a:prstGeom prst="rect">
            <a:avLst/>
          </a:prstGeom>
        </p:spPr>
      </p:pic>
      <p:pic>
        <p:nvPicPr>
          <p:cNvPr id="17" name="Afbeelding 16" descr="logo_HealthHollland_vrij_RGB.png">
            <a:extLst>
              <a:ext uri="{FF2B5EF4-FFF2-40B4-BE49-F238E27FC236}">
                <a16:creationId xmlns:a16="http://schemas.microsoft.com/office/drawing/2014/main" id="{3E8E685B-290C-EF42-A46C-532A3D3E4A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16787" y="4771669"/>
            <a:ext cx="1846310" cy="310209"/>
          </a:xfrm>
          <a:prstGeom prst="rect">
            <a:avLst/>
          </a:prstGeom>
        </p:spPr>
      </p:pic>
    </p:spTree>
    <p:extLst>
      <p:ext uri="{BB962C8B-B14F-4D97-AF65-F5344CB8AC3E}">
        <p14:creationId xmlns:p14="http://schemas.microsoft.com/office/powerpoint/2010/main" val="394764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pagina met beeld">
    <p:bg>
      <p:bgPr>
        <a:solidFill>
          <a:schemeClr val="bg1"/>
        </a:solidFill>
        <a:effectLst/>
      </p:bgPr>
    </p:bg>
    <p:spTree>
      <p:nvGrpSpPr>
        <p:cNvPr id="1" name=""/>
        <p:cNvGrpSpPr/>
        <p:nvPr/>
      </p:nvGrpSpPr>
      <p:grpSpPr>
        <a:xfrm>
          <a:off x="0" y="0"/>
          <a:ext cx="0" cy="0"/>
          <a:chOff x="0" y="0"/>
          <a:chExt cx="0" cy="0"/>
        </a:xfrm>
      </p:grpSpPr>
      <p:sp>
        <p:nvSpPr>
          <p:cNvPr id="12" name="Tijdelijke aanduiding voor afbeelding 2">
            <a:extLst>
              <a:ext uri="{FF2B5EF4-FFF2-40B4-BE49-F238E27FC236}">
                <a16:creationId xmlns:a16="http://schemas.microsoft.com/office/drawing/2014/main" id="{4057B35C-80F0-7D44-9EB2-8D7A2B02D18F}"/>
              </a:ext>
            </a:extLst>
          </p:cNvPr>
          <p:cNvSpPr>
            <a:spLocks noGrp="1"/>
          </p:cNvSpPr>
          <p:nvPr>
            <p:ph type="pic" idx="1"/>
          </p:nvPr>
        </p:nvSpPr>
        <p:spPr>
          <a:xfrm>
            <a:off x="0" y="1"/>
            <a:ext cx="9144000" cy="2278380"/>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Rechthoek 3">
            <a:extLst>
              <a:ext uri="{FF2B5EF4-FFF2-40B4-BE49-F238E27FC236}">
                <a16:creationId xmlns:a16="http://schemas.microsoft.com/office/drawing/2014/main" id="{5271AB5C-E2BA-4C4D-A12B-60454C9DF640}"/>
              </a:ext>
            </a:extLst>
          </p:cNvPr>
          <p:cNvSpPr/>
          <p:nvPr userDrawn="1"/>
        </p:nvSpPr>
        <p:spPr>
          <a:xfrm>
            <a:off x="0" y="4658636"/>
            <a:ext cx="9144000" cy="484864"/>
          </a:xfrm>
          <a:prstGeom prst="rect">
            <a:avLst/>
          </a:prstGeom>
          <a:solidFill>
            <a:srgbClr val="FF6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2904658"/>
            <a:ext cx="7772400" cy="1238057"/>
          </a:xfrm>
        </p:spPr>
        <p:txBody>
          <a:bodyPr>
            <a:noAutofit/>
          </a:bodyPr>
          <a:lstStyle>
            <a:lvl1pPr>
              <a:defRPr sz="4000" b="1" i="0">
                <a:solidFill>
                  <a:srgbClr val="FF6F00"/>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pic>
        <p:nvPicPr>
          <p:cNvPr id="18" name="Afbeelding 17">
            <a:extLst>
              <a:ext uri="{FF2B5EF4-FFF2-40B4-BE49-F238E27FC236}">
                <a16:creationId xmlns:a16="http://schemas.microsoft.com/office/drawing/2014/main" id="{A5DA12B6-EE7F-9143-806B-477E223633B3}"/>
              </a:ext>
            </a:extLst>
          </p:cNvPr>
          <p:cNvPicPr>
            <a:picLocks noChangeAspect="1"/>
          </p:cNvPicPr>
          <p:nvPr userDrawn="1"/>
        </p:nvPicPr>
        <p:blipFill>
          <a:blip r:embed="rId2"/>
          <a:srcRect/>
          <a:stretch/>
        </p:blipFill>
        <p:spPr>
          <a:xfrm>
            <a:off x="80904" y="4775518"/>
            <a:ext cx="510110" cy="298729"/>
          </a:xfrm>
          <a:prstGeom prst="rect">
            <a:avLst/>
          </a:prstGeom>
        </p:spPr>
      </p:pic>
      <p:pic>
        <p:nvPicPr>
          <p:cNvPr id="19" name="Afbeelding 18">
            <a:extLst>
              <a:ext uri="{FF2B5EF4-FFF2-40B4-BE49-F238E27FC236}">
                <a16:creationId xmlns:a16="http://schemas.microsoft.com/office/drawing/2014/main" id="{C8E69169-A5B5-834D-BED6-9A6A34F8DB7D}"/>
              </a:ext>
            </a:extLst>
          </p:cNvPr>
          <p:cNvPicPr>
            <a:picLocks noChangeAspect="1"/>
          </p:cNvPicPr>
          <p:nvPr userDrawn="1"/>
        </p:nvPicPr>
        <p:blipFill>
          <a:blip r:embed="rId3"/>
          <a:srcRect/>
          <a:stretch/>
        </p:blipFill>
        <p:spPr>
          <a:xfrm>
            <a:off x="7216786" y="4775518"/>
            <a:ext cx="1846310" cy="303823"/>
          </a:xfrm>
          <a:prstGeom prst="rect">
            <a:avLst/>
          </a:prstGeom>
        </p:spPr>
      </p:pic>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4283401"/>
            <a:ext cx="7772400" cy="468313"/>
          </a:xfrm>
        </p:spPr>
        <p:txBody>
          <a:bodyPr>
            <a:normAutofit/>
          </a:bodyPr>
          <a:lstStyle>
            <a:lvl1pPr marL="0" indent="0">
              <a:buNone/>
              <a:defRPr sz="1400">
                <a:solidFill>
                  <a:srgbClr val="FF6F00"/>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2478524"/>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3" name="Tijdelijke aanduiding voor verticale tekst 29">
            <a:extLst>
              <a:ext uri="{FF2B5EF4-FFF2-40B4-BE49-F238E27FC236}">
                <a16:creationId xmlns:a16="http://schemas.microsoft.com/office/drawing/2014/main" id="{DAECF10D-D92D-A247-82A8-BB7664234F34}"/>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rgbClr val="FF6600"/>
                </a:solidFill>
              </a:rPr>
              <a:pPr algn="l"/>
              <a:t>23-02-2024</a:t>
            </a:fld>
            <a:endParaRPr lang="nl-NL" sz="800" dirty="0">
              <a:solidFill>
                <a:srgbClr val="FF6600"/>
              </a:solidFill>
            </a:endParaRPr>
          </a:p>
        </p:txBody>
      </p:sp>
    </p:spTree>
    <p:extLst>
      <p:ext uri="{BB962C8B-B14F-4D97-AF65-F5344CB8AC3E}">
        <p14:creationId xmlns:p14="http://schemas.microsoft.com/office/powerpoint/2010/main" val="404812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pagina met beeld - Oranje">
    <p:bg>
      <p:bgPr>
        <a:solidFill>
          <a:schemeClr val="bg1"/>
        </a:solidFill>
        <a:effectLst/>
      </p:bgPr>
    </p:bg>
    <p:spTree>
      <p:nvGrpSpPr>
        <p:cNvPr id="1" name=""/>
        <p:cNvGrpSpPr/>
        <p:nvPr/>
      </p:nvGrpSpPr>
      <p:grpSpPr>
        <a:xfrm>
          <a:off x="0" y="0"/>
          <a:ext cx="0" cy="0"/>
          <a:chOff x="0" y="0"/>
          <a:chExt cx="0" cy="0"/>
        </a:xfrm>
      </p:grpSpPr>
      <p:sp>
        <p:nvSpPr>
          <p:cNvPr id="12" name="Tijdelijke aanduiding voor afbeelding 2">
            <a:extLst>
              <a:ext uri="{FF2B5EF4-FFF2-40B4-BE49-F238E27FC236}">
                <a16:creationId xmlns:a16="http://schemas.microsoft.com/office/drawing/2014/main" id="{4057B35C-80F0-7D44-9EB2-8D7A2B02D18F}"/>
              </a:ext>
            </a:extLst>
          </p:cNvPr>
          <p:cNvSpPr>
            <a:spLocks noGrp="1"/>
          </p:cNvSpPr>
          <p:nvPr>
            <p:ph type="pic" idx="1"/>
          </p:nvPr>
        </p:nvSpPr>
        <p:spPr>
          <a:xfrm>
            <a:off x="0" y="1"/>
            <a:ext cx="9144000" cy="2278380"/>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Rechthoek 3">
            <a:extLst>
              <a:ext uri="{FF2B5EF4-FFF2-40B4-BE49-F238E27FC236}">
                <a16:creationId xmlns:a16="http://schemas.microsoft.com/office/drawing/2014/main" id="{5271AB5C-E2BA-4C4D-A12B-60454C9DF640}"/>
              </a:ext>
            </a:extLst>
          </p:cNvPr>
          <p:cNvSpPr/>
          <p:nvPr userDrawn="1"/>
        </p:nvSpPr>
        <p:spPr>
          <a:xfrm>
            <a:off x="0" y="2278381"/>
            <a:ext cx="9144000" cy="2865119"/>
          </a:xfrm>
          <a:prstGeom prst="rect">
            <a:avLst/>
          </a:prstGeom>
          <a:solidFill>
            <a:srgbClr val="FF6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2904658"/>
            <a:ext cx="7772400" cy="1238057"/>
          </a:xfrm>
        </p:spPr>
        <p:txBody>
          <a:bodyPr>
            <a:noAutofit/>
          </a:bodyPr>
          <a:lstStyle>
            <a:lvl1pPr>
              <a:defRPr sz="4000" b="1" i="0">
                <a:solidFill>
                  <a:schemeClr val="bg1"/>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4283401"/>
            <a:ext cx="7772400" cy="468313"/>
          </a:xfrm>
        </p:spPr>
        <p:txBody>
          <a:bodyPr>
            <a:normAutofit/>
          </a:bodyPr>
          <a:lstStyle>
            <a:lvl1pPr marL="0" indent="0">
              <a:buNone/>
              <a:defRPr sz="1400">
                <a:solidFill>
                  <a:schemeClr val="bg1"/>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2478524"/>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3" name="Tijdelijke aanduiding voor verticale tekst 29">
            <a:extLst>
              <a:ext uri="{FF2B5EF4-FFF2-40B4-BE49-F238E27FC236}">
                <a16:creationId xmlns:a16="http://schemas.microsoft.com/office/drawing/2014/main" id="{DAECF10D-D92D-A247-82A8-BB7664234F34}"/>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rgbClr val="FF6600"/>
                </a:solidFill>
              </a:rPr>
              <a:pPr algn="l"/>
              <a:t>23-02-2024</a:t>
            </a:fld>
            <a:endParaRPr lang="nl-NL" sz="800" dirty="0">
              <a:solidFill>
                <a:srgbClr val="FF6600"/>
              </a:solidFill>
            </a:endParaRPr>
          </a:p>
        </p:txBody>
      </p:sp>
      <p:sp>
        <p:nvSpPr>
          <p:cNvPr id="15" name="Rechthoek 14">
            <a:extLst>
              <a:ext uri="{FF2B5EF4-FFF2-40B4-BE49-F238E27FC236}">
                <a16:creationId xmlns:a16="http://schemas.microsoft.com/office/drawing/2014/main" id="{DE0FDC5F-80DF-484A-832A-8B7A04E5CA01}"/>
              </a:ext>
            </a:extLst>
          </p:cNvPr>
          <p:cNvSpPr/>
          <p:nvPr userDrawn="1"/>
        </p:nvSpPr>
        <p:spPr>
          <a:xfrm>
            <a:off x="0" y="4658636"/>
            <a:ext cx="9144000" cy="48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E4E2EFBB-FA64-2749-82C8-5FEC97F71171}"/>
              </a:ext>
            </a:extLst>
          </p:cNvPr>
          <p:cNvPicPr>
            <a:picLocks noChangeAspect="1"/>
          </p:cNvPicPr>
          <p:nvPr userDrawn="1"/>
        </p:nvPicPr>
        <p:blipFill>
          <a:blip r:embed="rId2"/>
          <a:srcRect/>
          <a:stretch/>
        </p:blipFill>
        <p:spPr>
          <a:xfrm>
            <a:off x="80903" y="4774649"/>
            <a:ext cx="510095" cy="300467"/>
          </a:xfrm>
          <a:prstGeom prst="rect">
            <a:avLst/>
          </a:prstGeom>
        </p:spPr>
      </p:pic>
      <p:pic>
        <p:nvPicPr>
          <p:cNvPr id="20" name="Afbeelding 19" descr="logo_HealthHollland_vrij_RGB.png">
            <a:extLst>
              <a:ext uri="{FF2B5EF4-FFF2-40B4-BE49-F238E27FC236}">
                <a16:creationId xmlns:a16="http://schemas.microsoft.com/office/drawing/2014/main" id="{0E57178C-EA6C-914D-81F9-01C3B35813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6787" y="4771669"/>
            <a:ext cx="1846310" cy="310209"/>
          </a:xfrm>
          <a:prstGeom prst="rect">
            <a:avLst/>
          </a:prstGeom>
        </p:spPr>
      </p:pic>
    </p:spTree>
    <p:extLst>
      <p:ext uri="{BB962C8B-B14F-4D97-AF65-F5344CB8AC3E}">
        <p14:creationId xmlns:p14="http://schemas.microsoft.com/office/powerpoint/2010/main" val="35575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pagina een kolom">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48000"/>
            <a:ext cx="8229600" cy="3039564"/>
          </a:xfrm>
        </p:spPr>
        <p:txBody>
          <a:bodyPr/>
          <a:lstStyle>
            <a:lvl1pPr marL="342900" indent="-342900">
              <a:buClr>
                <a:srgbClr val="FF6F00"/>
              </a:buClr>
              <a:buFont typeface="Systeemlettertype regulier"/>
              <a:buChar char="~"/>
              <a:defRPr/>
            </a:lvl1pPr>
            <a:lvl2pPr marL="742950" indent="-285750">
              <a:buClr>
                <a:srgbClr val="FF6F00"/>
              </a:buClr>
              <a:buFont typeface="Systeemlettertype regulier"/>
              <a:buChar char="~"/>
              <a:defRPr sz="1400"/>
            </a:lvl2pPr>
            <a:lvl3pPr marL="1143000" indent="-228600">
              <a:buClr>
                <a:srgbClr val="FF6F00"/>
              </a:buClr>
              <a:buFont typeface="Systeemlettertype regulier"/>
              <a:buChar char="~"/>
              <a:defRPr sz="1200"/>
            </a:lvl3pPr>
            <a:lvl4pPr marL="1600200" indent="-228600">
              <a:buClr>
                <a:srgbClr val="FF6F00"/>
              </a:buClr>
              <a:buFont typeface="Systeemlettertype regulier"/>
              <a:buChar char="~"/>
              <a:defRPr sz="1100"/>
            </a:lvl4pPr>
            <a:lvl5pPr marL="2057400" indent="-228600">
              <a:buClr>
                <a:srgbClr val="FF6F00"/>
              </a:buClr>
              <a:buFont typeface="Systeemlettertype regulier"/>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el 16"/>
          <p:cNvSpPr>
            <a:spLocks noGrp="1"/>
          </p:cNvSpPr>
          <p:nvPr>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Tree>
    <p:extLst>
      <p:ext uri="{BB962C8B-B14F-4D97-AF65-F5344CB8AC3E}">
        <p14:creationId xmlns:p14="http://schemas.microsoft.com/office/powerpoint/2010/main" val="322038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pagina twee kolommen">
    <p:spTree>
      <p:nvGrpSpPr>
        <p:cNvPr id="1" name=""/>
        <p:cNvGrpSpPr/>
        <p:nvPr/>
      </p:nvGrpSpPr>
      <p:grpSpPr>
        <a:xfrm>
          <a:off x="0" y="0"/>
          <a:ext cx="0" cy="0"/>
          <a:chOff x="0" y="0"/>
          <a:chExt cx="0" cy="0"/>
        </a:xfrm>
      </p:grpSpPr>
      <p:sp>
        <p:nvSpPr>
          <p:cNvPr id="17" name="Titel 16"/>
          <p:cNvSpPr>
            <a:spLocks noGrp="1"/>
          </p:cNvSpPr>
          <p:nvPr>
            <p:ph type="title" hasCustomPrompt="1"/>
          </p:nvPr>
        </p:nvSpPr>
        <p:spPr>
          <a:xfrm>
            <a:off x="457200" y="277003"/>
            <a:ext cx="8229600" cy="481844"/>
          </a:xfrm>
        </p:spPr>
        <p:txBody>
          <a:bodyPr>
            <a:normAutofit/>
          </a:bodyPr>
          <a:lstStyle>
            <a:lvl1pPr>
              <a:defRPr sz="2800">
                <a:solidFill>
                  <a:srgbClr val="FF66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
        <p:nvSpPr>
          <p:cNvPr id="5" name="Tijdelijke aanduiding voor tekst 2">
            <a:extLst>
              <a:ext uri="{FF2B5EF4-FFF2-40B4-BE49-F238E27FC236}">
                <a16:creationId xmlns:a16="http://schemas.microsoft.com/office/drawing/2014/main" id="{0CF6FAEB-C5E7-C94F-8B83-7DCDDD2281BB}"/>
              </a:ext>
            </a:extLst>
          </p:cNvPr>
          <p:cNvSpPr>
            <a:spLocks noGrp="1"/>
          </p:cNvSpPr>
          <p:nvPr>
            <p:ph type="body" idx="1"/>
          </p:nvPr>
        </p:nvSpPr>
        <p:spPr>
          <a:xfrm>
            <a:off x="457201" y="1548000"/>
            <a:ext cx="4030132" cy="515688"/>
          </a:xfrm>
        </p:spPr>
        <p:txBody>
          <a:bodyPr anchor="t" anchorCtr="0">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3">
            <a:extLst>
              <a:ext uri="{FF2B5EF4-FFF2-40B4-BE49-F238E27FC236}">
                <a16:creationId xmlns:a16="http://schemas.microsoft.com/office/drawing/2014/main" id="{3743508B-DCAB-B449-B705-53EDB48E9272}"/>
              </a:ext>
            </a:extLst>
          </p:cNvPr>
          <p:cNvSpPr>
            <a:spLocks noGrp="1"/>
          </p:cNvSpPr>
          <p:nvPr>
            <p:ph sz="half" idx="2"/>
          </p:nvPr>
        </p:nvSpPr>
        <p:spPr>
          <a:xfrm>
            <a:off x="457201" y="2088000"/>
            <a:ext cx="4030132" cy="2730749"/>
          </a:xfrm>
        </p:spPr>
        <p:txBody>
          <a:bodyPr/>
          <a:lstStyle>
            <a:lvl1pPr marL="342900" indent="-342900">
              <a:buClr>
                <a:srgbClr val="FF6F00"/>
              </a:buClr>
              <a:buFont typeface="Systeemlettertype regulier"/>
              <a:buChar char="~"/>
              <a:defRPr/>
            </a:lvl1pPr>
            <a:lvl2pPr marL="742950" indent="-285750">
              <a:buClr>
                <a:srgbClr val="FF6F00"/>
              </a:buClr>
              <a:buFont typeface="Systeemlettertype regulier"/>
              <a:buChar char="~"/>
              <a:defRPr sz="1400"/>
            </a:lvl2pPr>
            <a:lvl3pPr marL="1143000" indent="-228600">
              <a:buClr>
                <a:srgbClr val="FF6F00"/>
              </a:buClr>
              <a:buFont typeface="Systeemlettertype regulier"/>
              <a:buChar char="~"/>
              <a:defRPr sz="1200"/>
            </a:lvl3pPr>
            <a:lvl4pPr marL="1600200" indent="-228600">
              <a:buClr>
                <a:srgbClr val="FF6F00"/>
              </a:buClr>
              <a:buFont typeface="Systeemlettertype regulier"/>
              <a:buChar char="~"/>
              <a:defRPr sz="1100"/>
            </a:lvl4pPr>
            <a:lvl5pPr marL="2057400" indent="-228600">
              <a:buClr>
                <a:srgbClr val="FF6F00"/>
              </a:buClr>
              <a:buFont typeface="Systeemlettertype regulier"/>
              <a:buChar char="~"/>
              <a:defRPr sz="10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tekst 2">
            <a:extLst>
              <a:ext uri="{FF2B5EF4-FFF2-40B4-BE49-F238E27FC236}">
                <a16:creationId xmlns:a16="http://schemas.microsoft.com/office/drawing/2014/main" id="{89521FC1-EE95-9243-B0E3-6A7C0275D4CC}"/>
              </a:ext>
            </a:extLst>
          </p:cNvPr>
          <p:cNvSpPr>
            <a:spLocks noGrp="1"/>
          </p:cNvSpPr>
          <p:nvPr>
            <p:ph type="body" idx="11"/>
          </p:nvPr>
        </p:nvSpPr>
        <p:spPr>
          <a:xfrm>
            <a:off x="4673601" y="1548000"/>
            <a:ext cx="4030132" cy="515688"/>
          </a:xfrm>
        </p:spPr>
        <p:txBody>
          <a:bodyPr anchor="t" anchorCtr="0">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13" name="Tijdelijke aanduiding voor inhoud 3">
            <a:extLst>
              <a:ext uri="{FF2B5EF4-FFF2-40B4-BE49-F238E27FC236}">
                <a16:creationId xmlns:a16="http://schemas.microsoft.com/office/drawing/2014/main" id="{1DF3B1F8-AB30-DC43-9986-BA1692646478}"/>
              </a:ext>
            </a:extLst>
          </p:cNvPr>
          <p:cNvSpPr>
            <a:spLocks noGrp="1"/>
          </p:cNvSpPr>
          <p:nvPr>
            <p:ph sz="half" idx="12"/>
          </p:nvPr>
        </p:nvSpPr>
        <p:spPr>
          <a:xfrm>
            <a:off x="4673601" y="2088000"/>
            <a:ext cx="4030132" cy="2730749"/>
          </a:xfrm>
        </p:spPr>
        <p:txBody>
          <a:bodyPr/>
          <a:lstStyle>
            <a:lvl1pPr marL="342900" indent="-342900">
              <a:buClr>
                <a:srgbClr val="FF6F00"/>
              </a:buClr>
              <a:buFont typeface="Systeemlettertype regulier"/>
              <a:buChar char="~"/>
              <a:defRPr/>
            </a:lvl1pPr>
            <a:lvl2pPr marL="742950" indent="-285750">
              <a:buClr>
                <a:srgbClr val="FF6F00"/>
              </a:buClr>
              <a:buFont typeface="Systeemlettertype regulier"/>
              <a:buChar char="~"/>
              <a:defRPr sz="1400"/>
            </a:lvl2pPr>
            <a:lvl3pPr marL="1143000" indent="-228600">
              <a:buClr>
                <a:srgbClr val="FF6F00"/>
              </a:buClr>
              <a:buFont typeface="Systeemlettertype regulier"/>
              <a:buChar char="~"/>
              <a:defRPr sz="1200"/>
            </a:lvl3pPr>
            <a:lvl4pPr marL="1600200" indent="-228600">
              <a:buClr>
                <a:srgbClr val="FF6F00"/>
              </a:buClr>
              <a:buFont typeface="Systeemlettertype regulier"/>
              <a:buChar char="~"/>
              <a:defRPr sz="1100"/>
            </a:lvl4pPr>
            <a:lvl5pPr marL="2057400" indent="-228600">
              <a:buClr>
                <a:srgbClr val="FF6F00"/>
              </a:buClr>
              <a:buFont typeface="Systeemlettertype regulier"/>
              <a:buChar char="~"/>
              <a:defRPr sz="10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22523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pagina met beeld">
    <p:spTree>
      <p:nvGrpSpPr>
        <p:cNvPr id="1" name=""/>
        <p:cNvGrpSpPr/>
        <p:nvPr/>
      </p:nvGrpSpPr>
      <p:grpSpPr>
        <a:xfrm>
          <a:off x="0" y="0"/>
          <a:ext cx="0" cy="0"/>
          <a:chOff x="0" y="0"/>
          <a:chExt cx="0" cy="0"/>
        </a:xfrm>
      </p:grpSpPr>
      <p:sp>
        <p:nvSpPr>
          <p:cNvPr id="17" name="Titel 16"/>
          <p:cNvSpPr>
            <a:spLocks noGrp="1"/>
          </p:cNvSpPr>
          <p:nvPr>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p:ph type="body" sz="quarter" idx="10"/>
          </p:nvPr>
        </p:nvSpPr>
        <p:spPr>
          <a:xfrm>
            <a:off x="457200" y="790072"/>
            <a:ext cx="8229600" cy="276999"/>
          </a:xfrm>
        </p:spPr>
        <p:txBody>
          <a:bodyPr>
            <a:noAutofit/>
          </a:bodyPr>
          <a:lstStyle>
            <a:lvl1pPr marL="0" indent="0">
              <a:buFontTx/>
              <a:buNone/>
              <a:defRPr sz="2000">
                <a:solidFill>
                  <a:srgbClr val="118A92"/>
                </a:solidFill>
              </a:defRPr>
            </a:lvl1pPr>
          </a:lstStyle>
          <a:p>
            <a:endParaRPr lang="nl-NL" dirty="0"/>
          </a:p>
        </p:txBody>
      </p:sp>
      <p:sp>
        <p:nvSpPr>
          <p:cNvPr id="5" name="Tijdelijke aanduiding voor afbeelding 2">
            <a:extLst>
              <a:ext uri="{FF2B5EF4-FFF2-40B4-BE49-F238E27FC236}">
                <a16:creationId xmlns:a16="http://schemas.microsoft.com/office/drawing/2014/main" id="{238C3A4B-717A-664E-8116-6BF961049CC3}"/>
              </a:ext>
            </a:extLst>
          </p:cNvPr>
          <p:cNvSpPr>
            <a:spLocks noGrp="1"/>
          </p:cNvSpPr>
          <p:nvPr>
            <p:ph type="pic" idx="1"/>
          </p:nvPr>
        </p:nvSpPr>
        <p:spPr>
          <a:xfrm>
            <a:off x="457200" y="1548000"/>
            <a:ext cx="8229600" cy="2920868"/>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Tree>
    <p:extLst>
      <p:ext uri="{BB962C8B-B14F-4D97-AF65-F5344CB8AC3E}">
        <p14:creationId xmlns:p14="http://schemas.microsoft.com/office/powerpoint/2010/main" val="414492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er voorbeelden">
    <p:spTree>
      <p:nvGrpSpPr>
        <p:cNvPr id="1" name=""/>
        <p:cNvGrpSpPr/>
        <p:nvPr/>
      </p:nvGrpSpPr>
      <p:grpSpPr>
        <a:xfrm>
          <a:off x="0" y="0"/>
          <a:ext cx="0" cy="0"/>
          <a:chOff x="0" y="0"/>
          <a:chExt cx="0" cy="0"/>
        </a:xfrm>
      </p:grpSpPr>
      <p:grpSp>
        <p:nvGrpSpPr>
          <p:cNvPr id="38" name="Groep 37">
            <a:extLst>
              <a:ext uri="{FF2B5EF4-FFF2-40B4-BE49-F238E27FC236}">
                <a16:creationId xmlns:a16="http://schemas.microsoft.com/office/drawing/2014/main" id="{73E3E87A-8E72-694A-BA3C-42F83ED687B8}"/>
              </a:ext>
            </a:extLst>
          </p:cNvPr>
          <p:cNvGrpSpPr/>
          <p:nvPr userDrawn="1"/>
        </p:nvGrpSpPr>
        <p:grpSpPr>
          <a:xfrm>
            <a:off x="6699058" y="1805901"/>
            <a:ext cx="1991374" cy="2389580"/>
            <a:chOff x="6699058" y="1805901"/>
            <a:chExt cx="1991374" cy="2389580"/>
          </a:xfrm>
        </p:grpSpPr>
        <p:sp>
          <p:nvSpPr>
            <p:cNvPr id="32" name="Afgeronde rechthoek 31">
              <a:extLst>
                <a:ext uri="{FF2B5EF4-FFF2-40B4-BE49-F238E27FC236}">
                  <a16:creationId xmlns:a16="http://schemas.microsoft.com/office/drawing/2014/main" id="{12832D7F-32F2-164C-9563-E9FC45EC985D}"/>
                </a:ext>
              </a:extLst>
            </p:cNvPr>
            <p:cNvSpPr/>
            <p:nvPr userDrawn="1"/>
          </p:nvSpPr>
          <p:spPr>
            <a:xfrm>
              <a:off x="6699058"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Afgeronde rechthoek 32">
              <a:extLst>
                <a:ext uri="{FF2B5EF4-FFF2-40B4-BE49-F238E27FC236}">
                  <a16:creationId xmlns:a16="http://schemas.microsoft.com/office/drawing/2014/main" id="{5CBA34EE-8E5C-154E-9ACA-AB8D4F901538}"/>
                </a:ext>
              </a:extLst>
            </p:cNvPr>
            <p:cNvSpPr/>
            <p:nvPr userDrawn="1"/>
          </p:nvSpPr>
          <p:spPr>
            <a:xfrm>
              <a:off x="6699058"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CCD0DDA8-D708-FA4C-B087-080C9397BE91}"/>
                </a:ext>
              </a:extLst>
            </p:cNvPr>
            <p:cNvSpPr/>
            <p:nvPr userDrawn="1"/>
          </p:nvSpPr>
          <p:spPr>
            <a:xfrm>
              <a:off x="6699058" y="2079742"/>
              <a:ext cx="1991374" cy="1728929"/>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7" name="Groep 36">
            <a:extLst>
              <a:ext uri="{FF2B5EF4-FFF2-40B4-BE49-F238E27FC236}">
                <a16:creationId xmlns:a16="http://schemas.microsoft.com/office/drawing/2014/main" id="{B0BFC7B9-3AAB-8E42-A907-54E068EF8F1F}"/>
              </a:ext>
            </a:extLst>
          </p:cNvPr>
          <p:cNvGrpSpPr/>
          <p:nvPr userDrawn="1"/>
        </p:nvGrpSpPr>
        <p:grpSpPr>
          <a:xfrm>
            <a:off x="4621316" y="1805901"/>
            <a:ext cx="1991374" cy="2389580"/>
            <a:chOff x="4621316" y="1805901"/>
            <a:chExt cx="1991374" cy="2389580"/>
          </a:xfrm>
        </p:grpSpPr>
        <p:sp>
          <p:nvSpPr>
            <p:cNvPr id="28" name="Afgeronde rechthoek 27">
              <a:extLst>
                <a:ext uri="{FF2B5EF4-FFF2-40B4-BE49-F238E27FC236}">
                  <a16:creationId xmlns:a16="http://schemas.microsoft.com/office/drawing/2014/main" id="{6C3A9356-FA0F-F545-8FD9-B4C8565AEDDD}"/>
                </a:ext>
              </a:extLst>
            </p:cNvPr>
            <p:cNvSpPr/>
            <p:nvPr userDrawn="1"/>
          </p:nvSpPr>
          <p:spPr>
            <a:xfrm>
              <a:off x="4621316"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Afgeronde rechthoek 28">
              <a:extLst>
                <a:ext uri="{FF2B5EF4-FFF2-40B4-BE49-F238E27FC236}">
                  <a16:creationId xmlns:a16="http://schemas.microsoft.com/office/drawing/2014/main" id="{DAEEB104-2F7A-4A4C-ADC6-7B13586146AD}"/>
                </a:ext>
              </a:extLst>
            </p:cNvPr>
            <p:cNvSpPr/>
            <p:nvPr userDrawn="1"/>
          </p:nvSpPr>
          <p:spPr>
            <a:xfrm>
              <a:off x="4621316"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1CD642FE-7A5C-B445-83FD-69D19F908AC0}"/>
                </a:ext>
              </a:extLst>
            </p:cNvPr>
            <p:cNvSpPr/>
            <p:nvPr userDrawn="1"/>
          </p:nvSpPr>
          <p:spPr>
            <a:xfrm>
              <a:off x="4621316" y="2079743"/>
              <a:ext cx="1991374" cy="1728930"/>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6" name="Groep 35">
            <a:extLst>
              <a:ext uri="{FF2B5EF4-FFF2-40B4-BE49-F238E27FC236}">
                <a16:creationId xmlns:a16="http://schemas.microsoft.com/office/drawing/2014/main" id="{D29AD6F1-5CD4-B74A-A395-51A11043A7EF}"/>
              </a:ext>
            </a:extLst>
          </p:cNvPr>
          <p:cNvGrpSpPr/>
          <p:nvPr userDrawn="1"/>
        </p:nvGrpSpPr>
        <p:grpSpPr>
          <a:xfrm>
            <a:off x="2543573" y="1805901"/>
            <a:ext cx="1991374" cy="2389580"/>
            <a:chOff x="2543573" y="1805901"/>
            <a:chExt cx="1991374" cy="2389580"/>
          </a:xfrm>
        </p:grpSpPr>
        <p:sp>
          <p:nvSpPr>
            <p:cNvPr id="24" name="Afgeronde rechthoek 23">
              <a:extLst>
                <a:ext uri="{FF2B5EF4-FFF2-40B4-BE49-F238E27FC236}">
                  <a16:creationId xmlns:a16="http://schemas.microsoft.com/office/drawing/2014/main" id="{D6A4595E-DEDC-0E4F-A4AE-AEF1C0B360C6}"/>
                </a:ext>
              </a:extLst>
            </p:cNvPr>
            <p:cNvSpPr/>
            <p:nvPr userDrawn="1"/>
          </p:nvSpPr>
          <p:spPr>
            <a:xfrm>
              <a:off x="2543573"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Afgeronde rechthoek 24">
              <a:extLst>
                <a:ext uri="{FF2B5EF4-FFF2-40B4-BE49-F238E27FC236}">
                  <a16:creationId xmlns:a16="http://schemas.microsoft.com/office/drawing/2014/main" id="{A4CF9206-31AA-0245-B7D9-20A2BFD126CD}"/>
                </a:ext>
              </a:extLst>
            </p:cNvPr>
            <p:cNvSpPr/>
            <p:nvPr userDrawn="1"/>
          </p:nvSpPr>
          <p:spPr>
            <a:xfrm>
              <a:off x="2543573"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020B825-FF71-AE40-8CE5-2B8F86B42794}"/>
                </a:ext>
              </a:extLst>
            </p:cNvPr>
            <p:cNvSpPr/>
            <p:nvPr userDrawn="1"/>
          </p:nvSpPr>
          <p:spPr>
            <a:xfrm>
              <a:off x="2543573" y="2079742"/>
              <a:ext cx="1991374" cy="1728931"/>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5" name="Groep 34">
            <a:extLst>
              <a:ext uri="{FF2B5EF4-FFF2-40B4-BE49-F238E27FC236}">
                <a16:creationId xmlns:a16="http://schemas.microsoft.com/office/drawing/2014/main" id="{7F9731A5-BA97-5F4C-A3CE-EBDF32609FBB}"/>
              </a:ext>
            </a:extLst>
          </p:cNvPr>
          <p:cNvGrpSpPr/>
          <p:nvPr userDrawn="1"/>
        </p:nvGrpSpPr>
        <p:grpSpPr>
          <a:xfrm>
            <a:off x="465830" y="1805901"/>
            <a:ext cx="1991374" cy="2389580"/>
            <a:chOff x="465830" y="1805901"/>
            <a:chExt cx="1991374" cy="2389580"/>
          </a:xfrm>
        </p:grpSpPr>
        <p:sp>
          <p:nvSpPr>
            <p:cNvPr id="2" name="Afgeronde rechthoek 1">
              <a:extLst>
                <a:ext uri="{FF2B5EF4-FFF2-40B4-BE49-F238E27FC236}">
                  <a16:creationId xmlns:a16="http://schemas.microsoft.com/office/drawing/2014/main" id="{A5D811A4-E525-864B-9DEF-B218F3425E45}"/>
                </a:ext>
              </a:extLst>
            </p:cNvPr>
            <p:cNvSpPr/>
            <p:nvPr userDrawn="1"/>
          </p:nvSpPr>
          <p:spPr>
            <a:xfrm>
              <a:off x="465830"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2" name="Afgeronde rechthoek 21">
              <a:extLst>
                <a:ext uri="{FF2B5EF4-FFF2-40B4-BE49-F238E27FC236}">
                  <a16:creationId xmlns:a16="http://schemas.microsoft.com/office/drawing/2014/main" id="{3E0A7CAF-5BBC-404D-8502-F5C844828D86}"/>
                </a:ext>
              </a:extLst>
            </p:cNvPr>
            <p:cNvSpPr/>
            <p:nvPr userDrawn="1"/>
          </p:nvSpPr>
          <p:spPr>
            <a:xfrm>
              <a:off x="465830"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3E104C0E-EFB4-1B49-A9F8-EF4A46687BB3}"/>
                </a:ext>
              </a:extLst>
            </p:cNvPr>
            <p:cNvSpPr/>
            <p:nvPr userDrawn="1"/>
          </p:nvSpPr>
          <p:spPr>
            <a:xfrm>
              <a:off x="465830" y="2079743"/>
              <a:ext cx="1991374" cy="1728932"/>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17" name="Titel 16"/>
          <p:cNvSpPr>
            <a:spLocks noGrp="1"/>
          </p:cNvSpPr>
          <p:nvPr userDrawn="1">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userDrawn="1">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
        <p:nvSpPr>
          <p:cNvPr id="11" name="Picture Placeholder 17">
            <a:extLst>
              <a:ext uri="{FF2B5EF4-FFF2-40B4-BE49-F238E27FC236}">
                <a16:creationId xmlns:a16="http://schemas.microsoft.com/office/drawing/2014/main" id="{A269637F-4CE7-1542-BB6D-D72A4C3EAB27}"/>
              </a:ext>
            </a:extLst>
          </p:cNvPr>
          <p:cNvSpPr>
            <a:spLocks noGrp="1"/>
          </p:cNvSpPr>
          <p:nvPr userDrawn="1">
            <p:ph type="pic" sz="quarter" idx="11"/>
          </p:nvPr>
        </p:nvSpPr>
        <p:spPr>
          <a:xfrm>
            <a:off x="585541" y="1905380"/>
            <a:ext cx="1754188" cy="1301822"/>
          </a:xfrm>
        </p:spPr>
        <p:txBody>
          <a:bodyPr/>
          <a:lstStyle/>
          <a:p>
            <a:endParaRPr lang="en-US" dirty="0"/>
          </a:p>
        </p:txBody>
      </p:sp>
      <p:sp>
        <p:nvSpPr>
          <p:cNvPr id="13" name="Picture Placeholder 17">
            <a:extLst>
              <a:ext uri="{FF2B5EF4-FFF2-40B4-BE49-F238E27FC236}">
                <a16:creationId xmlns:a16="http://schemas.microsoft.com/office/drawing/2014/main" id="{0849D2B8-088A-8746-A27F-98549D932BBC}"/>
              </a:ext>
            </a:extLst>
          </p:cNvPr>
          <p:cNvSpPr>
            <a:spLocks noGrp="1"/>
          </p:cNvSpPr>
          <p:nvPr userDrawn="1">
            <p:ph type="pic" sz="quarter" idx="12"/>
          </p:nvPr>
        </p:nvSpPr>
        <p:spPr>
          <a:xfrm>
            <a:off x="2672339" y="1905380"/>
            <a:ext cx="1754188" cy="1301822"/>
          </a:xfrm>
        </p:spPr>
        <p:txBody>
          <a:bodyPr/>
          <a:lstStyle/>
          <a:p>
            <a:endParaRPr lang="en-US" dirty="0"/>
          </a:p>
        </p:txBody>
      </p:sp>
      <p:sp>
        <p:nvSpPr>
          <p:cNvPr id="14" name="Picture Placeholder 17">
            <a:extLst>
              <a:ext uri="{FF2B5EF4-FFF2-40B4-BE49-F238E27FC236}">
                <a16:creationId xmlns:a16="http://schemas.microsoft.com/office/drawing/2014/main" id="{A1A719DD-5283-544E-B8A5-B0CB7947A5E7}"/>
              </a:ext>
            </a:extLst>
          </p:cNvPr>
          <p:cNvSpPr>
            <a:spLocks noGrp="1"/>
          </p:cNvSpPr>
          <p:nvPr userDrawn="1">
            <p:ph type="pic" sz="quarter" idx="13"/>
          </p:nvPr>
        </p:nvSpPr>
        <p:spPr>
          <a:xfrm>
            <a:off x="4744475" y="1905380"/>
            <a:ext cx="1754188" cy="1301822"/>
          </a:xfrm>
        </p:spPr>
        <p:txBody>
          <a:bodyPr/>
          <a:lstStyle/>
          <a:p>
            <a:endParaRPr lang="en-US" dirty="0"/>
          </a:p>
        </p:txBody>
      </p:sp>
      <p:sp>
        <p:nvSpPr>
          <p:cNvPr id="15" name="Picture Placeholder 17">
            <a:extLst>
              <a:ext uri="{FF2B5EF4-FFF2-40B4-BE49-F238E27FC236}">
                <a16:creationId xmlns:a16="http://schemas.microsoft.com/office/drawing/2014/main" id="{8447C5DB-6A11-5547-9E0D-687D9112698A}"/>
              </a:ext>
            </a:extLst>
          </p:cNvPr>
          <p:cNvSpPr>
            <a:spLocks noGrp="1"/>
          </p:cNvSpPr>
          <p:nvPr userDrawn="1">
            <p:ph type="pic" sz="quarter" idx="14"/>
          </p:nvPr>
        </p:nvSpPr>
        <p:spPr>
          <a:xfrm>
            <a:off x="6802481" y="1905380"/>
            <a:ext cx="1754188" cy="1301822"/>
          </a:xfrm>
        </p:spPr>
        <p:txBody>
          <a:bodyPr/>
          <a:lstStyle/>
          <a:p>
            <a:endParaRPr lang="en-US"/>
          </a:p>
        </p:txBody>
      </p:sp>
      <p:sp>
        <p:nvSpPr>
          <p:cNvPr id="16" name="Text Placeholder 15">
            <a:extLst>
              <a:ext uri="{FF2B5EF4-FFF2-40B4-BE49-F238E27FC236}">
                <a16:creationId xmlns:a16="http://schemas.microsoft.com/office/drawing/2014/main" id="{2E2EFFA2-5EB2-BD44-AEE8-B01135C9D1B6}"/>
              </a:ext>
            </a:extLst>
          </p:cNvPr>
          <p:cNvSpPr>
            <a:spLocks noGrp="1"/>
          </p:cNvSpPr>
          <p:nvPr userDrawn="1">
            <p:ph type="body" sz="quarter" idx="15"/>
          </p:nvPr>
        </p:nvSpPr>
        <p:spPr>
          <a:xfrm>
            <a:off x="585541"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ECAE18AB-DE8F-0C49-8B12-1E8EA8BD0170}"/>
              </a:ext>
            </a:extLst>
          </p:cNvPr>
          <p:cNvSpPr>
            <a:spLocks noGrp="1"/>
          </p:cNvSpPr>
          <p:nvPr userDrawn="1">
            <p:ph type="body" sz="quarter" idx="16"/>
          </p:nvPr>
        </p:nvSpPr>
        <p:spPr>
          <a:xfrm>
            <a:off x="2672339"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19" name="Text Placeholder 15">
            <a:extLst>
              <a:ext uri="{FF2B5EF4-FFF2-40B4-BE49-F238E27FC236}">
                <a16:creationId xmlns:a16="http://schemas.microsoft.com/office/drawing/2014/main" id="{692BBC5F-4F21-EE4C-A0CC-0002240375B0}"/>
              </a:ext>
            </a:extLst>
          </p:cNvPr>
          <p:cNvSpPr>
            <a:spLocks noGrp="1"/>
          </p:cNvSpPr>
          <p:nvPr userDrawn="1">
            <p:ph type="body" sz="quarter" idx="17"/>
          </p:nvPr>
        </p:nvSpPr>
        <p:spPr>
          <a:xfrm>
            <a:off x="4744475"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20" name="Text Placeholder 15">
            <a:extLst>
              <a:ext uri="{FF2B5EF4-FFF2-40B4-BE49-F238E27FC236}">
                <a16:creationId xmlns:a16="http://schemas.microsoft.com/office/drawing/2014/main" id="{90D5CF2B-A71F-5541-A43B-B2976CC1A576}"/>
              </a:ext>
            </a:extLst>
          </p:cNvPr>
          <p:cNvSpPr>
            <a:spLocks noGrp="1"/>
          </p:cNvSpPr>
          <p:nvPr userDrawn="1">
            <p:ph type="body" sz="quarter" idx="18"/>
          </p:nvPr>
        </p:nvSpPr>
        <p:spPr>
          <a:xfrm>
            <a:off x="6802481"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Tree>
    <p:extLst>
      <p:ext uri="{BB962C8B-B14F-4D97-AF65-F5344CB8AC3E}">
        <p14:creationId xmlns:p14="http://schemas.microsoft.com/office/powerpoint/2010/main" val="329591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ie voorbeelden">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E646A2C3-FD2C-C04C-87F0-2473387AAEED}"/>
              </a:ext>
            </a:extLst>
          </p:cNvPr>
          <p:cNvGrpSpPr/>
          <p:nvPr userDrawn="1"/>
        </p:nvGrpSpPr>
        <p:grpSpPr>
          <a:xfrm>
            <a:off x="5648047" y="1805901"/>
            <a:ext cx="1991374" cy="2389580"/>
            <a:chOff x="5648047" y="1805901"/>
            <a:chExt cx="1991374" cy="2389580"/>
          </a:xfrm>
        </p:grpSpPr>
        <p:sp>
          <p:nvSpPr>
            <p:cNvPr id="30" name="Afgeronde rechthoek 29">
              <a:extLst>
                <a:ext uri="{FF2B5EF4-FFF2-40B4-BE49-F238E27FC236}">
                  <a16:creationId xmlns:a16="http://schemas.microsoft.com/office/drawing/2014/main" id="{C5C3B5CE-FB0F-854B-85D3-B120C505C7FF}"/>
                </a:ext>
              </a:extLst>
            </p:cNvPr>
            <p:cNvSpPr/>
            <p:nvPr userDrawn="1"/>
          </p:nvSpPr>
          <p:spPr>
            <a:xfrm>
              <a:off x="5648047"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Afgeronde rechthoek 30">
              <a:extLst>
                <a:ext uri="{FF2B5EF4-FFF2-40B4-BE49-F238E27FC236}">
                  <a16:creationId xmlns:a16="http://schemas.microsoft.com/office/drawing/2014/main" id="{73C30401-9DAE-1F4C-8AF4-C21702E32287}"/>
                </a:ext>
              </a:extLst>
            </p:cNvPr>
            <p:cNvSpPr/>
            <p:nvPr userDrawn="1"/>
          </p:nvSpPr>
          <p:spPr>
            <a:xfrm>
              <a:off x="5648047"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6F1B609D-2A4F-8543-9DD5-98BEA1D497C8}"/>
                </a:ext>
              </a:extLst>
            </p:cNvPr>
            <p:cNvSpPr/>
            <p:nvPr userDrawn="1"/>
          </p:nvSpPr>
          <p:spPr>
            <a:xfrm>
              <a:off x="5648047" y="2079743"/>
              <a:ext cx="1991374" cy="1681224"/>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 name="Groep 2">
            <a:extLst>
              <a:ext uri="{FF2B5EF4-FFF2-40B4-BE49-F238E27FC236}">
                <a16:creationId xmlns:a16="http://schemas.microsoft.com/office/drawing/2014/main" id="{413C86ED-A1FC-F349-92C8-082A4565CC88}"/>
              </a:ext>
            </a:extLst>
          </p:cNvPr>
          <p:cNvGrpSpPr/>
          <p:nvPr userDrawn="1"/>
        </p:nvGrpSpPr>
        <p:grpSpPr>
          <a:xfrm>
            <a:off x="3580708" y="1805901"/>
            <a:ext cx="1991374" cy="2389580"/>
            <a:chOff x="3580708" y="1805901"/>
            <a:chExt cx="1991374" cy="2389580"/>
          </a:xfrm>
        </p:grpSpPr>
        <p:sp>
          <p:nvSpPr>
            <p:cNvPr id="26" name="Afgeronde rechthoek 25">
              <a:extLst>
                <a:ext uri="{FF2B5EF4-FFF2-40B4-BE49-F238E27FC236}">
                  <a16:creationId xmlns:a16="http://schemas.microsoft.com/office/drawing/2014/main" id="{7E3D0DE8-A77C-3B45-8216-210727DCDD6E}"/>
                </a:ext>
              </a:extLst>
            </p:cNvPr>
            <p:cNvSpPr/>
            <p:nvPr userDrawn="1"/>
          </p:nvSpPr>
          <p:spPr>
            <a:xfrm>
              <a:off x="3580708"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Afgeronde rechthoek 26">
              <a:extLst>
                <a:ext uri="{FF2B5EF4-FFF2-40B4-BE49-F238E27FC236}">
                  <a16:creationId xmlns:a16="http://schemas.microsoft.com/office/drawing/2014/main" id="{A1A7B682-D7BB-194A-AAFF-59CBBF8AB171}"/>
                </a:ext>
              </a:extLst>
            </p:cNvPr>
            <p:cNvSpPr/>
            <p:nvPr userDrawn="1"/>
          </p:nvSpPr>
          <p:spPr>
            <a:xfrm>
              <a:off x="3580708"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8CEA2876-FDE7-0C42-B8D5-776174CB7450}"/>
                </a:ext>
              </a:extLst>
            </p:cNvPr>
            <p:cNvSpPr/>
            <p:nvPr userDrawn="1"/>
          </p:nvSpPr>
          <p:spPr>
            <a:xfrm>
              <a:off x="3580708" y="2079743"/>
              <a:ext cx="1991374" cy="1681224"/>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2" name="Groep 1">
            <a:extLst>
              <a:ext uri="{FF2B5EF4-FFF2-40B4-BE49-F238E27FC236}">
                <a16:creationId xmlns:a16="http://schemas.microsoft.com/office/drawing/2014/main" id="{9CDD7234-70A1-D340-8450-B119AA7CD336}"/>
              </a:ext>
            </a:extLst>
          </p:cNvPr>
          <p:cNvGrpSpPr/>
          <p:nvPr userDrawn="1"/>
        </p:nvGrpSpPr>
        <p:grpSpPr>
          <a:xfrm>
            <a:off x="1489515" y="1805901"/>
            <a:ext cx="1991374" cy="2389580"/>
            <a:chOff x="1489515" y="1805901"/>
            <a:chExt cx="1991374" cy="2389580"/>
          </a:xfrm>
        </p:grpSpPr>
        <p:sp>
          <p:nvSpPr>
            <p:cNvPr id="22" name="Afgeronde rechthoek 21">
              <a:extLst>
                <a:ext uri="{FF2B5EF4-FFF2-40B4-BE49-F238E27FC236}">
                  <a16:creationId xmlns:a16="http://schemas.microsoft.com/office/drawing/2014/main" id="{CB9DADDE-3368-1842-B89F-8BC57AEFF4CC}"/>
                </a:ext>
              </a:extLst>
            </p:cNvPr>
            <p:cNvSpPr/>
            <p:nvPr userDrawn="1"/>
          </p:nvSpPr>
          <p:spPr>
            <a:xfrm>
              <a:off x="1489515"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Afgeronde rechthoek 22">
              <a:extLst>
                <a:ext uri="{FF2B5EF4-FFF2-40B4-BE49-F238E27FC236}">
                  <a16:creationId xmlns:a16="http://schemas.microsoft.com/office/drawing/2014/main" id="{2FC4610A-BB6F-0A47-BF24-8A6D0D97EA68}"/>
                </a:ext>
              </a:extLst>
            </p:cNvPr>
            <p:cNvSpPr/>
            <p:nvPr userDrawn="1"/>
          </p:nvSpPr>
          <p:spPr>
            <a:xfrm>
              <a:off x="1489515"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13A749F5-01FB-644F-AB27-093BA0447F31}"/>
                </a:ext>
              </a:extLst>
            </p:cNvPr>
            <p:cNvSpPr/>
            <p:nvPr userDrawn="1"/>
          </p:nvSpPr>
          <p:spPr>
            <a:xfrm>
              <a:off x="1489515" y="2079743"/>
              <a:ext cx="1991374" cy="1681224"/>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17" name="Titel 16"/>
          <p:cNvSpPr>
            <a:spLocks noGrp="1"/>
          </p:cNvSpPr>
          <p:nvPr userDrawn="1">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userDrawn="1">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
        <p:nvSpPr>
          <p:cNvPr id="11" name="Picture Placeholder 17">
            <a:extLst>
              <a:ext uri="{FF2B5EF4-FFF2-40B4-BE49-F238E27FC236}">
                <a16:creationId xmlns:a16="http://schemas.microsoft.com/office/drawing/2014/main" id="{A269637F-4CE7-1542-BB6D-D72A4C3EAB27}"/>
              </a:ext>
            </a:extLst>
          </p:cNvPr>
          <p:cNvSpPr>
            <a:spLocks noGrp="1"/>
          </p:cNvSpPr>
          <p:nvPr userDrawn="1">
            <p:ph type="pic" sz="quarter" idx="11"/>
          </p:nvPr>
        </p:nvSpPr>
        <p:spPr>
          <a:xfrm>
            <a:off x="1608108" y="1905380"/>
            <a:ext cx="1754188" cy="1301822"/>
          </a:xfrm>
        </p:spPr>
        <p:txBody>
          <a:bodyPr/>
          <a:lstStyle/>
          <a:p>
            <a:endParaRPr lang="en-US" dirty="0"/>
          </a:p>
        </p:txBody>
      </p:sp>
      <p:sp>
        <p:nvSpPr>
          <p:cNvPr id="13" name="Picture Placeholder 17">
            <a:extLst>
              <a:ext uri="{FF2B5EF4-FFF2-40B4-BE49-F238E27FC236}">
                <a16:creationId xmlns:a16="http://schemas.microsoft.com/office/drawing/2014/main" id="{0849D2B8-088A-8746-A27F-98549D932BBC}"/>
              </a:ext>
            </a:extLst>
          </p:cNvPr>
          <p:cNvSpPr>
            <a:spLocks noGrp="1"/>
          </p:cNvSpPr>
          <p:nvPr userDrawn="1">
            <p:ph type="pic" sz="quarter" idx="12"/>
          </p:nvPr>
        </p:nvSpPr>
        <p:spPr>
          <a:xfrm>
            <a:off x="3694906" y="1905380"/>
            <a:ext cx="1754188" cy="1301822"/>
          </a:xfrm>
        </p:spPr>
        <p:txBody>
          <a:bodyPr/>
          <a:lstStyle/>
          <a:p>
            <a:endParaRPr lang="en-US" dirty="0"/>
          </a:p>
        </p:txBody>
      </p:sp>
      <p:sp>
        <p:nvSpPr>
          <p:cNvPr id="14" name="Picture Placeholder 17">
            <a:extLst>
              <a:ext uri="{FF2B5EF4-FFF2-40B4-BE49-F238E27FC236}">
                <a16:creationId xmlns:a16="http://schemas.microsoft.com/office/drawing/2014/main" id="{A1A719DD-5283-544E-B8A5-B0CB7947A5E7}"/>
              </a:ext>
            </a:extLst>
          </p:cNvPr>
          <p:cNvSpPr>
            <a:spLocks noGrp="1"/>
          </p:cNvSpPr>
          <p:nvPr userDrawn="1">
            <p:ph type="pic" sz="quarter" idx="13"/>
          </p:nvPr>
        </p:nvSpPr>
        <p:spPr>
          <a:xfrm>
            <a:off x="5767042" y="1905380"/>
            <a:ext cx="1754188" cy="1301822"/>
          </a:xfrm>
        </p:spPr>
        <p:txBody>
          <a:bodyPr/>
          <a:lstStyle/>
          <a:p>
            <a:endParaRPr lang="en-US" dirty="0"/>
          </a:p>
        </p:txBody>
      </p:sp>
      <p:sp>
        <p:nvSpPr>
          <p:cNvPr id="16" name="Text Placeholder 15">
            <a:extLst>
              <a:ext uri="{FF2B5EF4-FFF2-40B4-BE49-F238E27FC236}">
                <a16:creationId xmlns:a16="http://schemas.microsoft.com/office/drawing/2014/main" id="{2E2EFFA2-5EB2-BD44-AEE8-B01135C9D1B6}"/>
              </a:ext>
            </a:extLst>
          </p:cNvPr>
          <p:cNvSpPr>
            <a:spLocks noGrp="1"/>
          </p:cNvSpPr>
          <p:nvPr userDrawn="1">
            <p:ph type="body" sz="quarter" idx="15"/>
          </p:nvPr>
        </p:nvSpPr>
        <p:spPr>
          <a:xfrm>
            <a:off x="1608108"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ECAE18AB-DE8F-0C49-8B12-1E8EA8BD0170}"/>
              </a:ext>
            </a:extLst>
          </p:cNvPr>
          <p:cNvSpPr>
            <a:spLocks noGrp="1"/>
          </p:cNvSpPr>
          <p:nvPr userDrawn="1">
            <p:ph type="body" sz="quarter" idx="16"/>
          </p:nvPr>
        </p:nvSpPr>
        <p:spPr>
          <a:xfrm>
            <a:off x="3694906"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dirty="0"/>
              <a:t>Click to edit Master text styles</a:t>
            </a:r>
          </a:p>
        </p:txBody>
      </p:sp>
      <p:sp>
        <p:nvSpPr>
          <p:cNvPr id="19" name="Text Placeholder 15">
            <a:extLst>
              <a:ext uri="{FF2B5EF4-FFF2-40B4-BE49-F238E27FC236}">
                <a16:creationId xmlns:a16="http://schemas.microsoft.com/office/drawing/2014/main" id="{692BBC5F-4F21-EE4C-A0CC-0002240375B0}"/>
              </a:ext>
            </a:extLst>
          </p:cNvPr>
          <p:cNvSpPr>
            <a:spLocks noGrp="1"/>
          </p:cNvSpPr>
          <p:nvPr userDrawn="1">
            <p:ph type="body" sz="quarter" idx="17"/>
          </p:nvPr>
        </p:nvSpPr>
        <p:spPr>
          <a:xfrm>
            <a:off x="5767042"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Tree>
    <p:extLst>
      <p:ext uri="{BB962C8B-B14F-4D97-AF65-F5344CB8AC3E}">
        <p14:creationId xmlns:p14="http://schemas.microsoft.com/office/powerpoint/2010/main" val="214647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logo_HealthHollland_vrij_RGB.png">
            <a:extLst>
              <a:ext uri="{FF2B5EF4-FFF2-40B4-BE49-F238E27FC236}">
                <a16:creationId xmlns:a16="http://schemas.microsoft.com/office/drawing/2014/main" id="{84DE5C63-63A0-834E-B06A-8029C625705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16787" y="4771669"/>
            <a:ext cx="1846310" cy="310209"/>
          </a:xfrm>
          <a:prstGeom prst="rect">
            <a:avLst/>
          </a:prstGeom>
        </p:spPr>
      </p:pic>
      <p:sp>
        <p:nvSpPr>
          <p:cNvPr id="2" name="Title Placeholder 1"/>
          <p:cNvSpPr>
            <a:spLocks noGrp="1"/>
          </p:cNvSpPr>
          <p:nvPr>
            <p:ph type="title"/>
          </p:nvPr>
        </p:nvSpPr>
        <p:spPr>
          <a:xfrm>
            <a:off x="457200" y="205979"/>
            <a:ext cx="8229600" cy="55933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903725"/>
            <a:ext cx="8229600" cy="369089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Afbeelding 8">
            <a:extLst>
              <a:ext uri="{FF2B5EF4-FFF2-40B4-BE49-F238E27FC236}">
                <a16:creationId xmlns:a16="http://schemas.microsoft.com/office/drawing/2014/main" id="{DC32406C-5E96-3A44-B7AE-0D72EFEFB63E}"/>
              </a:ext>
            </a:extLst>
          </p:cNvPr>
          <p:cNvPicPr>
            <a:picLocks noChangeAspect="1"/>
          </p:cNvPicPr>
          <p:nvPr userDrawn="1"/>
        </p:nvPicPr>
        <p:blipFill>
          <a:blip r:embed="rId13"/>
          <a:srcRect/>
          <a:stretch/>
        </p:blipFill>
        <p:spPr>
          <a:xfrm>
            <a:off x="80903" y="4774649"/>
            <a:ext cx="510095" cy="300467"/>
          </a:xfrm>
          <a:prstGeom prst="rect">
            <a:avLst/>
          </a:prstGeom>
        </p:spPr>
      </p:pic>
      <p:sp>
        <p:nvSpPr>
          <p:cNvPr id="11" name="Tijdelijke aanduiding voor verticale tekst 29">
            <a:extLst>
              <a:ext uri="{FF2B5EF4-FFF2-40B4-BE49-F238E27FC236}">
                <a16:creationId xmlns:a16="http://schemas.microsoft.com/office/drawing/2014/main" id="{8B0DDE21-0EFB-AC46-B4FD-936846D21174}"/>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rgbClr val="FF6600"/>
                </a:solidFill>
              </a:rPr>
              <a:pPr algn="l"/>
              <a:t>23-02-2024</a:t>
            </a:fld>
            <a:endParaRPr lang="nl-NL" sz="800" dirty="0">
              <a:solidFill>
                <a:srgbClr val="FF6600"/>
              </a:solidFill>
            </a:endParaRP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5" r:id="rId1"/>
    <p:sldLayoutId id="2147493472" r:id="rId2"/>
    <p:sldLayoutId id="2147493466" r:id="rId3"/>
    <p:sldLayoutId id="2147493471" r:id="rId4"/>
    <p:sldLayoutId id="2147493457" r:id="rId5"/>
    <p:sldLayoutId id="2147493467" r:id="rId6"/>
    <p:sldLayoutId id="2147493468" r:id="rId7"/>
    <p:sldLayoutId id="2147493469" r:id="rId8"/>
    <p:sldLayoutId id="2147493470" r:id="rId9"/>
    <p:sldLayoutId id="2147493473" r:id="rId10"/>
  </p:sldLayoutIdLst>
  <p:hf sldNum="0" hdr="0"/>
  <p:txStyles>
    <p:titleStyle>
      <a:lvl1pPr algn="l" defTabSz="457200" rtl="0" eaLnBrk="1" latinLnBrk="0" hangingPunct="1">
        <a:spcBef>
          <a:spcPct val="0"/>
        </a:spcBef>
        <a:buNone/>
        <a:defRPr sz="2800" kern="1200">
          <a:solidFill>
            <a:srgbClr val="FF6F00"/>
          </a:solidFill>
          <a:latin typeface="Arial"/>
          <a:ea typeface="+mj-ea"/>
          <a:cs typeface="Arial"/>
        </a:defRPr>
      </a:lvl1pPr>
    </p:titleStyle>
    <p:bodyStyle>
      <a:lvl1pPr marL="342900" indent="-3429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1pPr>
      <a:lvl2pPr marL="742950" indent="-28575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A757C3D7-71CD-824F-9393-78220AFEFFF9}"/>
              </a:ext>
            </a:extLst>
          </p:cNvPr>
          <p:cNvSpPr>
            <a:spLocks noGrp="1"/>
          </p:cNvSpPr>
          <p:nvPr>
            <p:ph type="pic" idx="1"/>
          </p:nvPr>
        </p:nvSpPr>
        <p:spPr/>
        <p:txBody>
          <a:bodyPr/>
          <a:lstStyle/>
          <a:p>
            <a:endParaRPr lang="nl-NL"/>
          </a:p>
        </p:txBody>
      </p:sp>
      <p:sp>
        <p:nvSpPr>
          <p:cNvPr id="3" name="Titel 2">
            <a:extLst>
              <a:ext uri="{FF2B5EF4-FFF2-40B4-BE49-F238E27FC236}">
                <a16:creationId xmlns:a16="http://schemas.microsoft.com/office/drawing/2014/main" id="{9ACFDAD3-C518-8047-B7AE-6847CA5D7283}"/>
              </a:ext>
            </a:extLst>
          </p:cNvPr>
          <p:cNvSpPr>
            <a:spLocks noGrp="1"/>
          </p:cNvSpPr>
          <p:nvPr>
            <p:ph type="ctrTitle"/>
          </p:nvPr>
        </p:nvSpPr>
        <p:spPr/>
        <p:txBody>
          <a:bodyPr/>
          <a:lstStyle/>
          <a:p>
            <a:endParaRPr lang="nl-NL" dirty="0"/>
          </a:p>
        </p:txBody>
      </p:sp>
      <p:sp>
        <p:nvSpPr>
          <p:cNvPr id="5" name="Tijdelijke aanduiding voor tekst 4">
            <a:extLst>
              <a:ext uri="{FF2B5EF4-FFF2-40B4-BE49-F238E27FC236}">
                <a16:creationId xmlns:a16="http://schemas.microsoft.com/office/drawing/2014/main" id="{7142FC05-926D-CA4F-BAFC-A1BCC4FC2208}"/>
              </a:ext>
            </a:extLst>
          </p:cNvPr>
          <p:cNvSpPr>
            <a:spLocks noGrp="1"/>
          </p:cNvSpPr>
          <p:nvPr>
            <p:ph type="body" sz="quarter" idx="13"/>
          </p:nvPr>
        </p:nvSpPr>
        <p:spPr/>
        <p:txBody>
          <a:bodyPr/>
          <a:lstStyle/>
          <a:p>
            <a:endParaRPr lang="nl-NL" dirty="0"/>
          </a:p>
        </p:txBody>
      </p:sp>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pic>
        <p:nvPicPr>
          <p:cNvPr id="7" name="Tijdelijke aanduiding voor inhoud 4" descr="Afbeelding met Wetenschappelijk instrument, overdekt, Medische apparatuur, machine&#10;&#10;Automatisch gegenereerde beschrijving">
            <a:extLst>
              <a:ext uri="{FF2B5EF4-FFF2-40B4-BE49-F238E27FC236}">
                <a16:creationId xmlns:a16="http://schemas.microsoft.com/office/drawing/2014/main" id="{4360D4CF-1858-B0BD-E09F-57E667B65F9D}"/>
              </a:ext>
            </a:extLst>
          </p:cNvPr>
          <p:cNvPicPr>
            <a:picLocks noChangeAspect="1"/>
          </p:cNvPicPr>
          <p:nvPr/>
        </p:nvPicPr>
        <p:blipFill rotWithShape="1">
          <a:blip r:embed="rId3"/>
          <a:srcRect t="8253" b="15537"/>
          <a:stretch/>
        </p:blipFill>
        <p:spPr>
          <a:xfrm>
            <a:off x="-50255" y="0"/>
            <a:ext cx="9244510" cy="4702642"/>
          </a:xfrm>
          <a:prstGeom prst="rect">
            <a:avLst/>
          </a:prstGeom>
        </p:spPr>
      </p:pic>
      <p:pic>
        <p:nvPicPr>
          <p:cNvPr id="8" name="Afbeelding 7" descr="Afbeelding met tekst, Lettertype, schermopname, sinaasappel&#10;&#10;Automatisch gegenereerde beschrijving">
            <a:extLst>
              <a:ext uri="{FF2B5EF4-FFF2-40B4-BE49-F238E27FC236}">
                <a16:creationId xmlns:a16="http://schemas.microsoft.com/office/drawing/2014/main" id="{6828BCC2-D7F4-D3FF-C0D4-321451DA7264}"/>
              </a:ext>
            </a:extLst>
          </p:cNvPr>
          <p:cNvPicPr>
            <a:picLocks noChangeAspect="1"/>
          </p:cNvPicPr>
          <p:nvPr/>
        </p:nvPicPr>
        <p:blipFill>
          <a:blip r:embed="rId4"/>
          <a:stretch>
            <a:fillRect/>
          </a:stretch>
        </p:blipFill>
        <p:spPr>
          <a:xfrm>
            <a:off x="5784573" y="3232045"/>
            <a:ext cx="3116787" cy="1051356"/>
          </a:xfrm>
          <a:prstGeom prst="rect">
            <a:avLst/>
          </a:prstGeom>
        </p:spPr>
      </p:pic>
    </p:spTree>
    <p:extLst>
      <p:ext uri="{BB962C8B-B14F-4D97-AF65-F5344CB8AC3E}">
        <p14:creationId xmlns:p14="http://schemas.microsoft.com/office/powerpoint/2010/main" val="2849660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3D7C214-7620-825C-FFFA-6C069E6DCD8F}"/>
              </a:ext>
            </a:extLst>
          </p:cNvPr>
          <p:cNvPicPr>
            <a:picLocks noGrp="1" noChangeAspect="1"/>
          </p:cNvPicPr>
          <p:nvPr>
            <p:ph idx="1"/>
          </p:nvPr>
        </p:nvPicPr>
        <p:blipFill>
          <a:blip r:embed="rId2"/>
          <a:stretch>
            <a:fillRect/>
          </a:stretch>
        </p:blipFill>
        <p:spPr>
          <a:xfrm>
            <a:off x="0" y="0"/>
            <a:ext cx="9144000" cy="5143500"/>
          </a:xfrm>
        </p:spPr>
      </p:pic>
    </p:spTree>
    <p:extLst>
      <p:ext uri="{BB962C8B-B14F-4D97-AF65-F5344CB8AC3E}">
        <p14:creationId xmlns:p14="http://schemas.microsoft.com/office/powerpoint/2010/main" val="116735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6EB607F5-09C1-280B-3C4B-1D05B9361DF1}"/>
              </a:ext>
            </a:extLst>
          </p:cNvPr>
          <p:cNvSpPr/>
          <p:nvPr/>
        </p:nvSpPr>
        <p:spPr>
          <a:xfrm>
            <a:off x="3054050" y="1198786"/>
            <a:ext cx="5298554" cy="2322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dirty="0">
                <a:solidFill>
                  <a:srgbClr val="0B9D9F"/>
                </a:solidFill>
                <a:latin typeface="HollandSans" pitchFamily="2" charset="0"/>
              </a:rPr>
              <a:t>We are </a:t>
            </a:r>
            <a:r>
              <a:rPr lang="nl-NL" i="1" dirty="0" err="1">
                <a:solidFill>
                  <a:srgbClr val="0B9D9F"/>
                </a:solidFill>
                <a:latin typeface="HollandSans" pitchFamily="2" charset="0"/>
              </a:rPr>
              <a:t>located</a:t>
            </a:r>
            <a:r>
              <a:rPr lang="nl-NL" i="1" dirty="0">
                <a:solidFill>
                  <a:srgbClr val="0B9D9F"/>
                </a:solidFill>
                <a:latin typeface="HollandSans" pitchFamily="2" charset="0"/>
              </a:rPr>
              <a:t> at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heart</a:t>
            </a:r>
            <a:r>
              <a:rPr lang="nl-NL" i="1" dirty="0">
                <a:solidFill>
                  <a:srgbClr val="0B9D9F"/>
                </a:solidFill>
                <a:latin typeface="HollandSans" pitchFamily="2" charset="0"/>
              </a:rPr>
              <a:t> of Europe </a:t>
            </a:r>
            <a:r>
              <a:rPr lang="nl-NL" i="1" dirty="0" err="1">
                <a:solidFill>
                  <a:srgbClr val="0B9D9F"/>
                </a:solidFill>
                <a:latin typeface="HollandSans" pitchFamily="2" charset="0"/>
              </a:rPr>
              <a:t>and</a:t>
            </a:r>
            <a:r>
              <a:rPr lang="nl-NL" i="1" dirty="0">
                <a:solidFill>
                  <a:srgbClr val="0B9D9F"/>
                </a:solidFill>
                <a:latin typeface="HollandSans" pitchFamily="2" charset="0"/>
              </a:rPr>
              <a:t> </a:t>
            </a:r>
            <a:r>
              <a:rPr lang="nl-NL" i="1" dirty="0" err="1">
                <a:solidFill>
                  <a:srgbClr val="0B9D9F"/>
                </a:solidFill>
                <a:latin typeface="HollandSans" pitchFamily="2" charset="0"/>
              </a:rPr>
              <a:t>globally</a:t>
            </a:r>
            <a:r>
              <a:rPr lang="nl-NL" i="1" dirty="0">
                <a:solidFill>
                  <a:srgbClr val="0B9D9F"/>
                </a:solidFill>
                <a:latin typeface="HollandSans" pitchFamily="2" charset="0"/>
              </a:rPr>
              <a:t> </a:t>
            </a:r>
            <a:r>
              <a:rPr lang="nl-NL" i="1" dirty="0" err="1">
                <a:solidFill>
                  <a:srgbClr val="0B9D9F"/>
                </a:solidFill>
                <a:latin typeface="HollandSans" pitchFamily="2" charset="0"/>
              </a:rPr>
              <a:t>connected</a:t>
            </a:r>
            <a:r>
              <a:rPr lang="nl-NL" i="1" dirty="0">
                <a:solidFill>
                  <a:srgbClr val="0B9D9F"/>
                </a:solidFill>
                <a:latin typeface="HollandSans" pitchFamily="2" charset="0"/>
              </a:rPr>
              <a:t> via excellent digital </a:t>
            </a:r>
            <a:r>
              <a:rPr lang="nl-NL" i="1" dirty="0" err="1">
                <a:solidFill>
                  <a:srgbClr val="0B9D9F"/>
                </a:solidFill>
                <a:latin typeface="HollandSans" pitchFamily="2" charset="0"/>
              </a:rPr>
              <a:t>and</a:t>
            </a:r>
            <a:r>
              <a:rPr lang="nl-NL" i="1" dirty="0">
                <a:solidFill>
                  <a:srgbClr val="0B9D9F"/>
                </a:solidFill>
                <a:latin typeface="HollandSans" pitchFamily="2" charset="0"/>
              </a:rPr>
              <a:t> </a:t>
            </a:r>
            <a:r>
              <a:rPr lang="nl-NL" i="1" dirty="0" err="1">
                <a:solidFill>
                  <a:srgbClr val="0B9D9F"/>
                </a:solidFill>
                <a:latin typeface="HollandSans" pitchFamily="2" charset="0"/>
              </a:rPr>
              <a:t>physical</a:t>
            </a:r>
            <a:r>
              <a:rPr lang="nl-NL" i="1" dirty="0">
                <a:solidFill>
                  <a:srgbClr val="0B9D9F"/>
                </a:solidFill>
                <a:latin typeface="HollandSans" pitchFamily="2" charset="0"/>
              </a:rPr>
              <a:t> </a:t>
            </a:r>
            <a:r>
              <a:rPr lang="nl-NL" i="1" dirty="0" err="1">
                <a:solidFill>
                  <a:srgbClr val="0B9D9F"/>
                </a:solidFill>
                <a:latin typeface="HollandSans" pitchFamily="2" charset="0"/>
              </a:rPr>
              <a:t>infrastructure</a:t>
            </a:r>
            <a:r>
              <a:rPr lang="nl-NL" i="1" dirty="0">
                <a:solidFill>
                  <a:srgbClr val="0B9D9F"/>
                </a:solidFill>
                <a:latin typeface="HollandSans" pitchFamily="2" charset="0"/>
              </a:rPr>
              <a:t>. </a:t>
            </a:r>
            <a:r>
              <a:rPr lang="nl-NL" i="1" dirty="0" err="1">
                <a:solidFill>
                  <a:srgbClr val="0B9D9F"/>
                </a:solidFill>
                <a:latin typeface="HollandSans" pitchFamily="2" charset="0"/>
              </a:rPr>
              <a:t>What</a:t>
            </a:r>
            <a:r>
              <a:rPr lang="nl-NL" i="1" dirty="0">
                <a:solidFill>
                  <a:srgbClr val="0B9D9F"/>
                </a:solidFill>
                <a:latin typeface="HollandSans" pitchFamily="2" charset="0"/>
              </a:rPr>
              <a:t> </a:t>
            </a:r>
            <a:r>
              <a:rPr lang="nl-NL" i="1" dirty="0" err="1">
                <a:solidFill>
                  <a:srgbClr val="0B9D9F"/>
                </a:solidFill>
                <a:latin typeface="HollandSans" pitchFamily="2" charset="0"/>
              </a:rPr>
              <a:t>makes</a:t>
            </a:r>
            <a:r>
              <a:rPr lang="nl-NL" i="1" dirty="0">
                <a:solidFill>
                  <a:srgbClr val="0B9D9F"/>
                </a:solidFill>
                <a:latin typeface="HollandSans" pitchFamily="2" charset="0"/>
              </a:rPr>
              <a:t> </a:t>
            </a:r>
            <a:r>
              <a:rPr lang="nl-NL" i="1" dirty="0" err="1">
                <a:solidFill>
                  <a:srgbClr val="0B9D9F"/>
                </a:solidFill>
                <a:latin typeface="HollandSans" pitchFamily="2" charset="0"/>
              </a:rPr>
              <a:t>us</a:t>
            </a:r>
            <a:r>
              <a:rPr lang="nl-NL" i="1" dirty="0">
                <a:solidFill>
                  <a:srgbClr val="0B9D9F"/>
                </a:solidFill>
                <a:latin typeface="HollandSans" pitchFamily="2" charset="0"/>
              </a:rPr>
              <a:t> </a:t>
            </a:r>
            <a:r>
              <a:rPr lang="nl-NL" i="1" dirty="0" err="1">
                <a:solidFill>
                  <a:srgbClr val="0B9D9F"/>
                </a:solidFill>
                <a:latin typeface="HollandSans" pitchFamily="2" charset="0"/>
              </a:rPr>
              <a:t>unique</a:t>
            </a:r>
            <a:r>
              <a:rPr lang="nl-NL" i="1" dirty="0">
                <a:solidFill>
                  <a:srgbClr val="0B9D9F"/>
                </a:solidFill>
                <a:latin typeface="HollandSans" pitchFamily="2" charset="0"/>
              </a:rPr>
              <a:t>, are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quadruple</a:t>
            </a:r>
            <a:r>
              <a:rPr lang="nl-NL" i="1" dirty="0">
                <a:solidFill>
                  <a:srgbClr val="0B9D9F"/>
                </a:solidFill>
                <a:latin typeface="HollandSans" pitchFamily="2" charset="0"/>
              </a:rPr>
              <a:t> helix </a:t>
            </a:r>
            <a:r>
              <a:rPr lang="nl-NL" i="1" dirty="0" err="1">
                <a:solidFill>
                  <a:srgbClr val="0B9D9F"/>
                </a:solidFill>
                <a:latin typeface="HollandSans" pitchFamily="2" charset="0"/>
              </a:rPr>
              <a:t>collaborations</a:t>
            </a:r>
            <a:r>
              <a:rPr lang="nl-NL" i="1" dirty="0">
                <a:solidFill>
                  <a:srgbClr val="0B9D9F"/>
                </a:solidFill>
                <a:latin typeface="HollandSans" pitchFamily="2" charset="0"/>
              </a:rPr>
              <a:t> in </a:t>
            </a:r>
            <a:r>
              <a:rPr lang="nl-NL" i="1" dirty="0" err="1">
                <a:solidFill>
                  <a:srgbClr val="0B9D9F"/>
                </a:solidFill>
                <a:latin typeface="HollandSans" pitchFamily="2" charset="0"/>
              </a:rPr>
              <a:t>which</a:t>
            </a:r>
            <a:r>
              <a:rPr lang="nl-NL" i="1" dirty="0">
                <a:solidFill>
                  <a:srgbClr val="0B9D9F"/>
                </a:solidFill>
                <a:latin typeface="HollandSans" pitchFamily="2" charset="0"/>
              </a:rPr>
              <a:t> </a:t>
            </a:r>
            <a:r>
              <a:rPr lang="nl-NL" i="1" dirty="0" err="1">
                <a:solidFill>
                  <a:srgbClr val="0B9D9F"/>
                </a:solidFill>
                <a:latin typeface="HollandSans" pitchFamily="2" charset="0"/>
              </a:rPr>
              <a:t>citizens</a:t>
            </a:r>
            <a:r>
              <a:rPr lang="nl-NL" i="1" dirty="0">
                <a:solidFill>
                  <a:srgbClr val="0B9D9F"/>
                </a:solidFill>
                <a:latin typeface="HollandSans" pitchFamily="2" charset="0"/>
              </a:rPr>
              <a:t>, </a:t>
            </a:r>
            <a:r>
              <a:rPr lang="nl-NL" i="1" dirty="0" err="1">
                <a:solidFill>
                  <a:srgbClr val="0B9D9F"/>
                </a:solidFill>
                <a:latin typeface="HollandSans" pitchFamily="2" charset="0"/>
              </a:rPr>
              <a:t>researchers</a:t>
            </a:r>
            <a:r>
              <a:rPr lang="nl-NL" i="1" dirty="0">
                <a:solidFill>
                  <a:srgbClr val="0B9D9F"/>
                </a:solidFill>
                <a:latin typeface="HollandSans" pitchFamily="2" charset="0"/>
              </a:rPr>
              <a:t>, </a:t>
            </a:r>
            <a:r>
              <a:rPr lang="nl-NL" i="1" dirty="0" err="1">
                <a:solidFill>
                  <a:srgbClr val="0B9D9F"/>
                </a:solidFill>
                <a:latin typeface="HollandSans" pitchFamily="2" charset="0"/>
              </a:rPr>
              <a:t>government</a:t>
            </a:r>
            <a:r>
              <a:rPr lang="nl-NL" i="1" dirty="0">
                <a:solidFill>
                  <a:srgbClr val="0B9D9F"/>
                </a:solidFill>
                <a:latin typeface="HollandSans" pitchFamily="2" charset="0"/>
              </a:rPr>
              <a:t> </a:t>
            </a:r>
            <a:r>
              <a:rPr lang="nl-NL" i="1" dirty="0" err="1">
                <a:solidFill>
                  <a:srgbClr val="0B9D9F"/>
                </a:solidFill>
                <a:latin typeface="HollandSans" pitchFamily="2" charset="0"/>
              </a:rPr>
              <a:t>and</a:t>
            </a:r>
            <a:r>
              <a:rPr lang="nl-NL" i="1" dirty="0">
                <a:solidFill>
                  <a:srgbClr val="0B9D9F"/>
                </a:solidFill>
                <a:latin typeface="HollandSans" pitchFamily="2" charset="0"/>
              </a:rPr>
              <a:t> entrepreneurs are </a:t>
            </a:r>
            <a:r>
              <a:rPr lang="nl-NL" i="1" dirty="0" err="1">
                <a:solidFill>
                  <a:srgbClr val="0B9D9F"/>
                </a:solidFill>
                <a:latin typeface="HollandSans" pitchFamily="2" charset="0"/>
              </a:rPr>
              <a:t>working</a:t>
            </a:r>
            <a:r>
              <a:rPr lang="nl-NL" i="1" dirty="0">
                <a:solidFill>
                  <a:srgbClr val="0B9D9F"/>
                </a:solidFill>
                <a:latin typeface="HollandSans" pitchFamily="2" charset="0"/>
              </a:rPr>
              <a:t> </a:t>
            </a:r>
            <a:r>
              <a:rPr lang="nl-NL" i="1" dirty="0" err="1">
                <a:solidFill>
                  <a:srgbClr val="0B9D9F"/>
                </a:solidFill>
                <a:latin typeface="HollandSans" pitchFamily="2" charset="0"/>
              </a:rPr>
              <a:t>together</a:t>
            </a:r>
            <a:r>
              <a:rPr lang="nl-NL" i="1" dirty="0">
                <a:solidFill>
                  <a:srgbClr val="0B9D9F"/>
                </a:solidFill>
                <a:latin typeface="HollandSans" pitchFamily="2" charset="0"/>
              </a:rPr>
              <a:t> </a:t>
            </a:r>
            <a:r>
              <a:rPr lang="nl-NL" i="1" dirty="0" err="1">
                <a:solidFill>
                  <a:srgbClr val="0B9D9F"/>
                </a:solidFill>
                <a:latin typeface="HollandSans" pitchFamily="2" charset="0"/>
              </a:rPr>
              <a:t>to</a:t>
            </a:r>
            <a:r>
              <a:rPr lang="nl-NL" i="1" dirty="0">
                <a:solidFill>
                  <a:srgbClr val="0B9D9F"/>
                </a:solidFill>
                <a:latin typeface="HollandSans" pitchFamily="2" charset="0"/>
              </a:rPr>
              <a:t> drive </a:t>
            </a:r>
            <a:r>
              <a:rPr lang="nl-NL" i="1" dirty="0" err="1">
                <a:solidFill>
                  <a:srgbClr val="0B9D9F"/>
                </a:solidFill>
                <a:latin typeface="HollandSans" pitchFamily="2" charset="0"/>
              </a:rPr>
              <a:t>innovation</a:t>
            </a:r>
            <a:r>
              <a:rPr lang="nl-NL" i="1" dirty="0">
                <a:solidFill>
                  <a:srgbClr val="0B9D9F"/>
                </a:solidFill>
                <a:latin typeface="HollandSans" pitchFamily="2" charset="0"/>
              </a:rPr>
              <a:t> in </a:t>
            </a:r>
            <a:r>
              <a:rPr lang="nl-NL" i="1" dirty="0" err="1">
                <a:solidFill>
                  <a:srgbClr val="0B9D9F"/>
                </a:solidFill>
                <a:latin typeface="HollandSans" pitchFamily="2" charset="0"/>
              </a:rPr>
              <a:t>healthcare</a:t>
            </a:r>
            <a:endParaRPr lang="nl-NL" sz="1350" dirty="0">
              <a:latin typeface="HollandSans" pitchFamily="2" charset="0"/>
            </a:endParaRPr>
          </a:p>
        </p:txBody>
      </p:sp>
      <p:sp>
        <p:nvSpPr>
          <p:cNvPr id="13" name="Tekstvak 12">
            <a:extLst>
              <a:ext uri="{FF2B5EF4-FFF2-40B4-BE49-F238E27FC236}">
                <a16:creationId xmlns:a16="http://schemas.microsoft.com/office/drawing/2014/main" id="{959BD947-1E68-C938-60A5-744AA18A127B}"/>
              </a:ext>
            </a:extLst>
          </p:cNvPr>
          <p:cNvSpPr txBox="1"/>
          <p:nvPr/>
        </p:nvSpPr>
        <p:spPr>
          <a:xfrm>
            <a:off x="3054050" y="3667148"/>
            <a:ext cx="4313938" cy="438582"/>
          </a:xfrm>
          <a:prstGeom prst="rect">
            <a:avLst/>
          </a:prstGeom>
          <a:noFill/>
        </p:spPr>
        <p:txBody>
          <a:bodyPr wrap="none" lIns="68580" tIns="34290" rIns="68580" bIns="34290" rtlCol="0" anchor="t">
            <a:spAutoFit/>
          </a:bodyPr>
          <a:lstStyle/>
          <a:p>
            <a:pPr marL="214313" indent="-214313">
              <a:buFont typeface="Calibri"/>
              <a:buChar char="-"/>
            </a:pPr>
            <a:r>
              <a:rPr lang="nl-NL" sz="1200" dirty="0">
                <a:solidFill>
                  <a:srgbClr val="8B8B8B"/>
                </a:solidFill>
                <a:latin typeface="HollandSans" pitchFamily="2" charset="0"/>
              </a:rPr>
              <a:t>Carmen van Vilsteren</a:t>
            </a:r>
            <a:br>
              <a:rPr lang="nl-NL" sz="1200" dirty="0">
                <a:solidFill>
                  <a:srgbClr val="8B8B8B"/>
                </a:solidFill>
                <a:latin typeface="HollandSans" pitchFamily="2" charset="0"/>
              </a:rPr>
            </a:br>
            <a:r>
              <a:rPr lang="nl-NL" sz="1200" dirty="0">
                <a:solidFill>
                  <a:srgbClr val="8B8B8B"/>
                </a:solidFill>
                <a:latin typeface="HollandSans" pitchFamily="2" charset="0"/>
                <a:cs typeface="Calibri"/>
              </a:rPr>
              <a:t>Chair Top Sector Life Sciences &amp; Health (Health~Holland)</a:t>
            </a:r>
            <a:endParaRPr lang="nl-NL" sz="1350" dirty="0">
              <a:latin typeface="HollandSans" pitchFamily="2" charset="0"/>
            </a:endParaRPr>
          </a:p>
        </p:txBody>
      </p:sp>
      <p:pic>
        <p:nvPicPr>
          <p:cNvPr id="14" name="Afbeelding 13" descr="Afbeelding met Menselijk gezicht, persoon, kleding, portret&#10;&#10;Automatisch gegenereerde beschrijving">
            <a:extLst>
              <a:ext uri="{FF2B5EF4-FFF2-40B4-BE49-F238E27FC236}">
                <a16:creationId xmlns:a16="http://schemas.microsoft.com/office/drawing/2014/main" id="{A210E503-FEA5-8714-56EB-D3A8130F080E}"/>
              </a:ext>
            </a:extLst>
          </p:cNvPr>
          <p:cNvPicPr>
            <a:picLocks noChangeAspect="1"/>
          </p:cNvPicPr>
          <p:nvPr/>
        </p:nvPicPr>
        <p:blipFill>
          <a:blip r:embed="rId3"/>
          <a:stretch>
            <a:fillRect/>
          </a:stretch>
        </p:blipFill>
        <p:spPr>
          <a:xfrm>
            <a:off x="405653" y="1342974"/>
            <a:ext cx="2237484" cy="2428926"/>
          </a:xfrm>
          <a:prstGeom prst="rect">
            <a:avLst/>
          </a:prstGeom>
        </p:spPr>
      </p:pic>
      <p:sp>
        <p:nvSpPr>
          <p:cNvPr id="16" name="Tekstvak 15">
            <a:extLst>
              <a:ext uri="{FF2B5EF4-FFF2-40B4-BE49-F238E27FC236}">
                <a16:creationId xmlns:a16="http://schemas.microsoft.com/office/drawing/2014/main" id="{03CA7BCA-BC78-0157-C097-505D978E5F4A}"/>
              </a:ext>
            </a:extLst>
          </p:cNvPr>
          <p:cNvSpPr txBox="1"/>
          <p:nvPr/>
        </p:nvSpPr>
        <p:spPr>
          <a:xfrm>
            <a:off x="2803141" y="684436"/>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8" name="Tekstvak 17">
            <a:extLst>
              <a:ext uri="{FF2B5EF4-FFF2-40B4-BE49-F238E27FC236}">
                <a16:creationId xmlns:a16="http://schemas.microsoft.com/office/drawing/2014/main" id="{514B5E8D-4E0A-6B10-B6B9-D5D7F8CE06A6}"/>
              </a:ext>
            </a:extLst>
          </p:cNvPr>
          <p:cNvSpPr txBox="1"/>
          <p:nvPr/>
        </p:nvSpPr>
        <p:spPr>
          <a:xfrm rot="10800000">
            <a:off x="7769364" y="2857738"/>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5881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pic>
        <p:nvPicPr>
          <p:cNvPr id="4" name="Afbeelding 3" descr="Afbeelding met tekst, schermopname, ontwerp&#10;&#10;Automatisch gegenereerde beschrijving">
            <a:extLst>
              <a:ext uri="{FF2B5EF4-FFF2-40B4-BE49-F238E27FC236}">
                <a16:creationId xmlns:a16="http://schemas.microsoft.com/office/drawing/2014/main" id="{09ADC805-A8D6-8D08-317E-156524C7B082}"/>
              </a:ext>
            </a:extLst>
          </p:cNvPr>
          <p:cNvPicPr>
            <a:picLocks noChangeAspect="1"/>
          </p:cNvPicPr>
          <p:nvPr/>
        </p:nvPicPr>
        <p:blipFill rotWithShape="1">
          <a:blip r:embed="rId3"/>
          <a:srcRect t="15239" r="10821" b="44549"/>
          <a:stretch/>
        </p:blipFill>
        <p:spPr>
          <a:xfrm>
            <a:off x="253243" y="1328298"/>
            <a:ext cx="4318757" cy="2765334"/>
          </a:xfrm>
          <a:prstGeom prst="rect">
            <a:avLst/>
          </a:prstGeom>
        </p:spPr>
      </p:pic>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10" name="Tijdelijke aanduiding voor inhoud 4" descr="Afbeelding met tekst, schermopname, ontwerp&#10;&#10;Automatisch gegenereerde beschrijving">
            <a:extLst>
              <a:ext uri="{FF2B5EF4-FFF2-40B4-BE49-F238E27FC236}">
                <a16:creationId xmlns:a16="http://schemas.microsoft.com/office/drawing/2014/main" id="{B1825ACF-0BAF-3B2C-91E6-799B6D2A5BD9}"/>
              </a:ext>
            </a:extLst>
          </p:cNvPr>
          <p:cNvPicPr>
            <a:picLocks noChangeAspect="1"/>
          </p:cNvPicPr>
          <p:nvPr/>
        </p:nvPicPr>
        <p:blipFill rotWithShape="1">
          <a:blip r:embed="rId3"/>
          <a:srcRect t="56558"/>
          <a:stretch/>
        </p:blipFill>
        <p:spPr>
          <a:xfrm>
            <a:off x="4378627" y="1328298"/>
            <a:ext cx="4765373" cy="2936422"/>
          </a:xfrm>
          <a:prstGeom prst="rect">
            <a:avLst/>
          </a:prstGeom>
        </p:spPr>
      </p:pic>
      <p:sp>
        <p:nvSpPr>
          <p:cNvPr id="11" name="Titel 1">
            <a:extLst>
              <a:ext uri="{FF2B5EF4-FFF2-40B4-BE49-F238E27FC236}">
                <a16:creationId xmlns:a16="http://schemas.microsoft.com/office/drawing/2014/main" id="{0B135896-03D6-7B39-0047-E7FF78390AC9}"/>
              </a:ext>
            </a:extLst>
          </p:cNvPr>
          <p:cNvSpPr txBox="1">
            <a:spLocks/>
          </p:cNvSpPr>
          <p:nvPr/>
        </p:nvSpPr>
        <p:spPr>
          <a:xfrm>
            <a:off x="945051" y="390558"/>
            <a:ext cx="7491377" cy="765328"/>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Key figures of the Dutch Life Sciences &amp; Health sector</a:t>
            </a:r>
            <a:endParaRPr lang="nl-NL" sz="2100" dirty="0">
              <a:solidFill>
                <a:srgbClr val="F46E21"/>
              </a:solidFill>
              <a:latin typeface="HollandSans"/>
            </a:endParaRPr>
          </a:p>
        </p:txBody>
      </p:sp>
    </p:spTree>
    <p:extLst>
      <p:ext uri="{BB962C8B-B14F-4D97-AF65-F5344CB8AC3E}">
        <p14:creationId xmlns:p14="http://schemas.microsoft.com/office/powerpoint/2010/main" val="7045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2" name="Afbeelding 1" descr="Afbeelding met tekst, Lettertype, schermopname, ontwerp&#10;&#10;Automatisch gegenereerde beschrijving">
            <a:extLst>
              <a:ext uri="{FF2B5EF4-FFF2-40B4-BE49-F238E27FC236}">
                <a16:creationId xmlns:a16="http://schemas.microsoft.com/office/drawing/2014/main" id="{BD6EB902-08F5-CC6E-4849-23C6FE25359C}"/>
              </a:ext>
            </a:extLst>
          </p:cNvPr>
          <p:cNvPicPr>
            <a:picLocks noChangeAspect="1"/>
          </p:cNvPicPr>
          <p:nvPr/>
        </p:nvPicPr>
        <p:blipFill rotWithShape="1">
          <a:blip r:embed="rId3"/>
          <a:srcRect t="29295" b="51023"/>
          <a:stretch/>
        </p:blipFill>
        <p:spPr>
          <a:xfrm>
            <a:off x="2604569" y="1338943"/>
            <a:ext cx="3622061" cy="1012373"/>
          </a:xfrm>
          <a:prstGeom prst="rect">
            <a:avLst/>
          </a:prstGeom>
        </p:spPr>
      </p:pic>
      <p:sp>
        <p:nvSpPr>
          <p:cNvPr id="3" name="Titel 1">
            <a:extLst>
              <a:ext uri="{FF2B5EF4-FFF2-40B4-BE49-F238E27FC236}">
                <a16:creationId xmlns:a16="http://schemas.microsoft.com/office/drawing/2014/main" id="{8678C354-C83F-E4F3-7B60-80CFE70786E3}"/>
              </a:ext>
            </a:extLst>
          </p:cNvPr>
          <p:cNvSpPr txBox="1">
            <a:spLocks/>
          </p:cNvSpPr>
          <p:nvPr/>
        </p:nvSpPr>
        <p:spPr>
          <a:xfrm>
            <a:off x="1694358" y="265800"/>
            <a:ext cx="5750343" cy="765328"/>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What does the Netherlands have to offer?</a:t>
            </a:r>
          </a:p>
        </p:txBody>
      </p:sp>
      <p:pic>
        <p:nvPicPr>
          <p:cNvPr id="5" name="Afbeelding 4" descr="Afbeelding met tekst, Lettertype, schermopname, ontwerp&#10;&#10;Automatisch gegenereerde beschrijving">
            <a:extLst>
              <a:ext uri="{FF2B5EF4-FFF2-40B4-BE49-F238E27FC236}">
                <a16:creationId xmlns:a16="http://schemas.microsoft.com/office/drawing/2014/main" id="{03791FA9-2CDA-0D0B-196A-F75046B9FD5F}"/>
              </a:ext>
            </a:extLst>
          </p:cNvPr>
          <p:cNvPicPr>
            <a:picLocks noChangeAspect="1"/>
          </p:cNvPicPr>
          <p:nvPr/>
        </p:nvPicPr>
        <p:blipFill rotWithShape="1">
          <a:blip r:embed="rId3"/>
          <a:srcRect t="51640" b="28677"/>
          <a:stretch/>
        </p:blipFill>
        <p:spPr>
          <a:xfrm>
            <a:off x="536282" y="2571750"/>
            <a:ext cx="3622061" cy="1012373"/>
          </a:xfrm>
          <a:prstGeom prst="rect">
            <a:avLst/>
          </a:prstGeom>
        </p:spPr>
      </p:pic>
      <p:pic>
        <p:nvPicPr>
          <p:cNvPr id="7" name="Afbeelding 6" descr="Afbeelding met tekst, Lettertype, schermopname, ontwerp&#10;&#10;Automatisch gegenereerde beschrijving">
            <a:extLst>
              <a:ext uri="{FF2B5EF4-FFF2-40B4-BE49-F238E27FC236}">
                <a16:creationId xmlns:a16="http://schemas.microsoft.com/office/drawing/2014/main" id="{B56B180C-765B-9758-11CA-988F475D98EB}"/>
              </a:ext>
            </a:extLst>
          </p:cNvPr>
          <p:cNvPicPr>
            <a:picLocks noChangeAspect="1"/>
          </p:cNvPicPr>
          <p:nvPr/>
        </p:nvPicPr>
        <p:blipFill rotWithShape="1">
          <a:blip r:embed="rId3"/>
          <a:srcRect t="73519" b="6799"/>
          <a:stretch/>
        </p:blipFill>
        <p:spPr>
          <a:xfrm>
            <a:off x="4569530" y="2571750"/>
            <a:ext cx="3622061" cy="1012373"/>
          </a:xfrm>
          <a:prstGeom prst="rect">
            <a:avLst/>
          </a:prstGeom>
        </p:spPr>
      </p:pic>
    </p:spTree>
    <p:extLst>
      <p:ext uri="{BB962C8B-B14F-4D97-AF65-F5344CB8AC3E}">
        <p14:creationId xmlns:p14="http://schemas.microsoft.com/office/powerpoint/2010/main" val="474439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Titel 1">
            <a:extLst>
              <a:ext uri="{FF2B5EF4-FFF2-40B4-BE49-F238E27FC236}">
                <a16:creationId xmlns:a16="http://schemas.microsoft.com/office/drawing/2014/main" id="{DE3B79CB-FAAC-FF59-81F3-8DA16DF51585}"/>
              </a:ext>
            </a:extLst>
          </p:cNvPr>
          <p:cNvSpPr txBox="1">
            <a:spLocks/>
          </p:cNvSpPr>
          <p:nvPr/>
        </p:nvSpPr>
        <p:spPr>
          <a:xfrm>
            <a:off x="2000309" y="525975"/>
            <a:ext cx="5138441" cy="765328"/>
          </a:xfrm>
          <a:prstGeom prst="rect">
            <a:avLst/>
          </a:prstGeom>
        </p:spPr>
        <p:txBody>
          <a:bodyPr vert="horz" lIns="0" tIns="0" rIns="0" bIns="0" rtlCol="0" anchor="t" anchorCtr="0">
            <a:normAutofit fontScale="90000"/>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Three reasons why you should join our vibrant Life Sciences &amp; Health ecosystem</a:t>
            </a:r>
            <a:endParaRPr lang="nl-NL" sz="2100" dirty="0">
              <a:solidFill>
                <a:srgbClr val="F46E21"/>
              </a:solidFill>
              <a:latin typeface="HollandSans"/>
            </a:endParaRPr>
          </a:p>
        </p:txBody>
      </p:sp>
      <p:pic>
        <p:nvPicPr>
          <p:cNvPr id="8" name="Afbeelding 7" descr="Afbeelding met clipart, Graphics, ontwerp&#10;&#10;Automatisch gegenereerde beschrijving">
            <a:extLst>
              <a:ext uri="{FF2B5EF4-FFF2-40B4-BE49-F238E27FC236}">
                <a16:creationId xmlns:a16="http://schemas.microsoft.com/office/drawing/2014/main" id="{FB0CA9C0-EFFD-1D53-80AE-AFEE657DB942}"/>
              </a:ext>
            </a:extLst>
          </p:cNvPr>
          <p:cNvPicPr>
            <a:picLocks noChangeAspect="1"/>
          </p:cNvPicPr>
          <p:nvPr/>
        </p:nvPicPr>
        <p:blipFill rotWithShape="1">
          <a:blip r:embed="rId3"/>
          <a:srcRect t="1365"/>
          <a:stretch/>
        </p:blipFill>
        <p:spPr>
          <a:xfrm>
            <a:off x="959919" y="1805308"/>
            <a:ext cx="1228725" cy="1277711"/>
          </a:xfrm>
          <a:prstGeom prst="ellipse">
            <a:avLst/>
          </a:prstGeom>
        </p:spPr>
      </p:pic>
      <p:pic>
        <p:nvPicPr>
          <p:cNvPr id="10" name="Afbeelding 9" descr="Afbeelding met clipart, Graphics, tekenfilm, ontwerp&#10;&#10;Automatisch gegenereerde beschrijving">
            <a:extLst>
              <a:ext uri="{FF2B5EF4-FFF2-40B4-BE49-F238E27FC236}">
                <a16:creationId xmlns:a16="http://schemas.microsoft.com/office/drawing/2014/main" id="{6C22C4E3-8E95-B0F3-C10A-50C59ABC8777}"/>
              </a:ext>
            </a:extLst>
          </p:cNvPr>
          <p:cNvPicPr>
            <a:picLocks noChangeAspect="1"/>
          </p:cNvPicPr>
          <p:nvPr/>
        </p:nvPicPr>
        <p:blipFill rotWithShape="1">
          <a:blip r:embed="rId4"/>
          <a:srcRect l="-1" t="-1" r="771" b="-1"/>
          <a:stretch/>
        </p:blipFill>
        <p:spPr>
          <a:xfrm>
            <a:off x="6865112" y="1805307"/>
            <a:ext cx="1228725" cy="1247776"/>
          </a:xfrm>
          <a:prstGeom prst="ellipse">
            <a:avLst/>
          </a:prstGeom>
        </p:spPr>
      </p:pic>
      <p:pic>
        <p:nvPicPr>
          <p:cNvPr id="11" name="Afbeelding 10" descr="Afbeelding met clipart, ontwerp&#10;&#10;Automatisch gegenereerde beschrijving">
            <a:extLst>
              <a:ext uri="{FF2B5EF4-FFF2-40B4-BE49-F238E27FC236}">
                <a16:creationId xmlns:a16="http://schemas.microsoft.com/office/drawing/2014/main" id="{8CF35AC1-32CE-24AE-F959-861C5D8ECDA8}"/>
              </a:ext>
            </a:extLst>
          </p:cNvPr>
          <p:cNvPicPr>
            <a:picLocks noChangeAspect="1"/>
          </p:cNvPicPr>
          <p:nvPr/>
        </p:nvPicPr>
        <p:blipFill rotWithShape="1">
          <a:blip r:embed="rId5"/>
          <a:srcRect t="1458"/>
          <a:stretch/>
        </p:blipFill>
        <p:spPr>
          <a:xfrm>
            <a:off x="3870419" y="1805308"/>
            <a:ext cx="1228725" cy="1247776"/>
          </a:xfrm>
          <a:prstGeom prst="ellipse">
            <a:avLst/>
          </a:prstGeom>
        </p:spPr>
      </p:pic>
      <p:sp>
        <p:nvSpPr>
          <p:cNvPr id="12" name="Tekstvak 11">
            <a:extLst>
              <a:ext uri="{FF2B5EF4-FFF2-40B4-BE49-F238E27FC236}">
                <a16:creationId xmlns:a16="http://schemas.microsoft.com/office/drawing/2014/main" id="{AFA75EFB-10E0-4C41-6A8B-B8F93A0B019D}"/>
              </a:ext>
            </a:extLst>
          </p:cNvPr>
          <p:cNvSpPr txBox="1"/>
          <p:nvPr/>
        </p:nvSpPr>
        <p:spPr>
          <a:xfrm>
            <a:off x="562152" y="2896766"/>
            <a:ext cx="2116552" cy="1546577"/>
          </a:xfrm>
          <a:prstGeom prst="rect">
            <a:avLst/>
          </a:prstGeom>
          <a:solidFill>
            <a:srgbClr val="E9EAED"/>
          </a:solidFill>
        </p:spPr>
        <p:txBody>
          <a:bodyPr wrap="square" rtlCol="0">
            <a:spAutoFit/>
          </a:bodyPr>
          <a:lstStyle/>
          <a:p>
            <a:pPr algn="ctr"/>
            <a:r>
              <a:rPr lang="nl-NL" sz="1350" b="1" dirty="0">
                <a:solidFill>
                  <a:srgbClr val="F46E21"/>
                </a:solidFill>
                <a:latin typeface="HollandSans" pitchFamily="2" charset="0"/>
                <a:cs typeface="Arial" panose="020B0604020202020204" pitchFamily="34" charset="0"/>
              </a:rPr>
              <a:t>A well-</a:t>
            </a:r>
            <a:r>
              <a:rPr lang="nl-NL" sz="1350" b="1" dirty="0" err="1">
                <a:solidFill>
                  <a:srgbClr val="F46E21"/>
                </a:solidFill>
                <a:latin typeface="HollandSans" pitchFamily="2" charset="0"/>
                <a:cs typeface="Arial" panose="020B0604020202020204" pitchFamily="34" charset="0"/>
              </a:rPr>
              <a:t>connected</a:t>
            </a:r>
            <a:r>
              <a:rPr lang="nl-NL" sz="1350" b="1" dirty="0">
                <a:solidFill>
                  <a:srgbClr val="F46E21"/>
                </a:solidFill>
                <a:latin typeface="HollandSans" pitchFamily="2" charset="0"/>
                <a:cs typeface="Arial" panose="020B0604020202020204" pitchFamily="34" charset="0"/>
              </a:rPr>
              <a:t> </a:t>
            </a:r>
            <a:br>
              <a:rPr lang="nl-NL" sz="1350" b="1" dirty="0">
                <a:solidFill>
                  <a:srgbClr val="F46E21"/>
                </a:solidFill>
                <a:latin typeface="HollandSans" pitchFamily="2" charset="0"/>
                <a:cs typeface="Arial" panose="020B0604020202020204" pitchFamily="34" charset="0"/>
              </a:rPr>
            </a:br>
            <a:r>
              <a:rPr lang="nl-NL" sz="1350" b="1" dirty="0">
                <a:solidFill>
                  <a:srgbClr val="F46E21"/>
                </a:solidFill>
                <a:latin typeface="HollandSans" pitchFamily="2" charset="0"/>
                <a:cs typeface="Arial" panose="020B0604020202020204" pitchFamily="34" charset="0"/>
              </a:rPr>
              <a:t>hub</a:t>
            </a:r>
          </a:p>
          <a:p>
            <a:pPr algn="ctr"/>
            <a:br>
              <a:rPr lang="nl-NL" sz="1350" dirty="0">
                <a:solidFill>
                  <a:srgbClr val="F46E21"/>
                </a:solidFill>
                <a:latin typeface="HollandSans" pitchFamily="2" charset="0"/>
                <a:cs typeface="Arial" panose="020B0604020202020204" pitchFamily="34" charset="0"/>
              </a:rPr>
            </a:br>
            <a:r>
              <a:rPr lang="nl-NL" sz="1350" dirty="0">
                <a:solidFill>
                  <a:srgbClr val="F46E21"/>
                </a:solidFill>
                <a:latin typeface="HollandSans" pitchFamily="2" charset="0"/>
                <a:cs typeface="Arial" panose="020B0604020202020204" pitchFamily="34" charset="0"/>
              </a:rPr>
              <a:t>The Netherlands offers a prime </a:t>
            </a:r>
            <a:r>
              <a:rPr lang="nl-NL" sz="1350" dirty="0" err="1">
                <a:solidFill>
                  <a:srgbClr val="F46E21"/>
                </a:solidFill>
                <a:latin typeface="HollandSans" pitchFamily="2" charset="0"/>
                <a:cs typeface="Arial" panose="020B0604020202020204" pitchFamily="34" charset="0"/>
              </a:rPr>
              <a:t>geographical</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location</a:t>
            </a:r>
            <a:r>
              <a:rPr lang="nl-NL" sz="1350" dirty="0">
                <a:solidFill>
                  <a:srgbClr val="F46E21"/>
                </a:solidFill>
                <a:latin typeface="HollandSans" pitchFamily="2" charset="0"/>
                <a:cs typeface="Arial" panose="020B0604020202020204" pitchFamily="34" charset="0"/>
              </a:rPr>
              <a:t> at </a:t>
            </a:r>
            <a:r>
              <a:rPr lang="nl-NL" sz="1350" dirty="0" err="1">
                <a:solidFill>
                  <a:srgbClr val="F46E21"/>
                </a:solidFill>
                <a:latin typeface="HollandSans" pitchFamily="2" charset="0"/>
                <a:cs typeface="Arial" panose="020B0604020202020204" pitchFamily="34" charset="0"/>
              </a:rPr>
              <a:t>the</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heart</a:t>
            </a:r>
            <a:r>
              <a:rPr lang="nl-NL" sz="1350" dirty="0">
                <a:solidFill>
                  <a:srgbClr val="F46E21"/>
                </a:solidFill>
                <a:latin typeface="HollandSans" pitchFamily="2" charset="0"/>
                <a:cs typeface="Arial" panose="020B0604020202020204" pitchFamily="34" charset="0"/>
              </a:rPr>
              <a:t> of Europe </a:t>
            </a:r>
          </a:p>
        </p:txBody>
      </p:sp>
      <p:sp>
        <p:nvSpPr>
          <p:cNvPr id="13" name="Tekstvak 12">
            <a:extLst>
              <a:ext uri="{FF2B5EF4-FFF2-40B4-BE49-F238E27FC236}">
                <a16:creationId xmlns:a16="http://schemas.microsoft.com/office/drawing/2014/main" id="{4B1BA45A-C203-4532-59AE-7EB3B2F95E77}"/>
              </a:ext>
            </a:extLst>
          </p:cNvPr>
          <p:cNvSpPr txBox="1"/>
          <p:nvPr/>
        </p:nvSpPr>
        <p:spPr>
          <a:xfrm>
            <a:off x="3382407" y="2928575"/>
            <a:ext cx="2204748" cy="1546577"/>
          </a:xfrm>
          <a:prstGeom prst="rect">
            <a:avLst/>
          </a:prstGeom>
          <a:solidFill>
            <a:srgbClr val="E9EAED"/>
          </a:solidFill>
        </p:spPr>
        <p:txBody>
          <a:bodyPr wrap="square" rtlCol="0">
            <a:spAutoFit/>
          </a:bodyPr>
          <a:lstStyle/>
          <a:p>
            <a:pPr algn="ctr"/>
            <a:r>
              <a:rPr lang="nl-NL" sz="1350" b="1" dirty="0" err="1">
                <a:solidFill>
                  <a:srgbClr val="F46E21"/>
                </a:solidFill>
                <a:latin typeface="HollandSans" pitchFamily="2" charset="0"/>
                <a:cs typeface="Arial" panose="020B0604020202020204" pitchFamily="34" charset="0"/>
              </a:rPr>
              <a:t>With</a:t>
            </a:r>
            <a:r>
              <a:rPr lang="nl-NL" sz="1350" b="1" dirty="0">
                <a:solidFill>
                  <a:srgbClr val="F46E21"/>
                </a:solidFill>
                <a:latin typeface="HollandSans" pitchFamily="2" charset="0"/>
                <a:cs typeface="Arial" panose="020B0604020202020204" pitchFamily="34" charset="0"/>
              </a:rPr>
              <a:t> </a:t>
            </a:r>
            <a:r>
              <a:rPr lang="nl-NL" sz="1350" b="1" dirty="0" err="1">
                <a:solidFill>
                  <a:srgbClr val="F46E21"/>
                </a:solidFill>
                <a:latin typeface="HollandSans" pitchFamily="2" charset="0"/>
                <a:cs typeface="Arial" panose="020B0604020202020204" pitchFamily="34" charset="0"/>
              </a:rPr>
              <a:t>seamless</a:t>
            </a:r>
            <a:r>
              <a:rPr lang="nl-NL" sz="1350" b="1" dirty="0">
                <a:solidFill>
                  <a:srgbClr val="F46E21"/>
                </a:solidFill>
                <a:latin typeface="HollandSans" pitchFamily="2" charset="0"/>
                <a:cs typeface="Arial" panose="020B0604020202020204" pitchFamily="34" charset="0"/>
              </a:rPr>
              <a:t> </a:t>
            </a:r>
            <a:r>
              <a:rPr lang="nl-NL" sz="1350" b="1" dirty="0" err="1">
                <a:solidFill>
                  <a:srgbClr val="F46E21"/>
                </a:solidFill>
                <a:latin typeface="HollandSans" pitchFamily="2" charset="0"/>
                <a:cs typeface="Arial" panose="020B0604020202020204" pitchFamily="34" charset="0"/>
              </a:rPr>
              <a:t>collaboration</a:t>
            </a:r>
            <a:br>
              <a:rPr lang="nl-NL" sz="1350" b="1" dirty="0">
                <a:solidFill>
                  <a:srgbClr val="F46E21"/>
                </a:solidFill>
                <a:latin typeface="HollandSans" pitchFamily="2" charset="0"/>
                <a:cs typeface="Arial" panose="020B0604020202020204" pitchFamily="34" charset="0"/>
              </a:rPr>
            </a:br>
            <a:br>
              <a:rPr lang="nl-NL" sz="1350" b="1" dirty="0">
                <a:solidFill>
                  <a:srgbClr val="F46E21"/>
                </a:solidFill>
                <a:latin typeface="HollandSans" pitchFamily="2" charset="0"/>
                <a:cs typeface="Arial" panose="020B0604020202020204" pitchFamily="34" charset="0"/>
              </a:rPr>
            </a:br>
            <a:r>
              <a:rPr lang="nl-NL" sz="1350" dirty="0">
                <a:solidFill>
                  <a:srgbClr val="F46E21"/>
                </a:solidFill>
                <a:latin typeface="HollandSans" pitchFamily="2" charset="0"/>
                <a:cs typeface="Arial" panose="020B0604020202020204" pitchFamily="34" charset="0"/>
              </a:rPr>
              <a:t>We are </a:t>
            </a:r>
            <a:r>
              <a:rPr lang="nl-NL" sz="1350" dirty="0" err="1">
                <a:solidFill>
                  <a:srgbClr val="F46E21"/>
                </a:solidFill>
                <a:latin typeface="HollandSans" pitchFamily="2" charset="0"/>
                <a:cs typeface="Arial" panose="020B0604020202020204" pitchFamily="34" charset="0"/>
              </a:rPr>
              <a:t>proud</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to</a:t>
            </a:r>
            <a:r>
              <a:rPr lang="nl-NL" sz="1350" dirty="0">
                <a:solidFill>
                  <a:srgbClr val="F46E21"/>
                </a:solidFill>
                <a:latin typeface="HollandSans" pitchFamily="2" charset="0"/>
                <a:cs typeface="Arial" panose="020B0604020202020204" pitchFamily="34" charset="0"/>
              </a:rPr>
              <a:t> offer </a:t>
            </a:r>
            <a:r>
              <a:rPr lang="nl-NL" sz="1350" dirty="0" err="1">
                <a:solidFill>
                  <a:srgbClr val="F46E21"/>
                </a:solidFill>
                <a:latin typeface="HollandSans" pitchFamily="2" charset="0"/>
                <a:cs typeface="Arial" panose="020B0604020202020204" pitchFamily="34" charset="0"/>
              </a:rPr>
              <a:t>an</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ecosystem</a:t>
            </a:r>
            <a:r>
              <a:rPr lang="nl-NL" sz="1350" dirty="0">
                <a:solidFill>
                  <a:srgbClr val="F46E21"/>
                </a:solidFill>
                <a:latin typeface="HollandSans" pitchFamily="2" charset="0"/>
                <a:cs typeface="Arial" panose="020B0604020202020204" pitchFamily="34" charset="0"/>
              </a:rPr>
              <a:t> of Public-Private </a:t>
            </a:r>
            <a:r>
              <a:rPr lang="nl-NL" sz="1350" dirty="0" err="1">
                <a:solidFill>
                  <a:srgbClr val="F46E21"/>
                </a:solidFill>
                <a:latin typeface="HollandSans" pitchFamily="2" charset="0"/>
                <a:cs typeface="Arial" panose="020B0604020202020204" pitchFamily="34" charset="0"/>
              </a:rPr>
              <a:t>Parties</a:t>
            </a:r>
            <a:endParaRPr lang="nl-NL" sz="1350" dirty="0">
              <a:solidFill>
                <a:srgbClr val="F46E21"/>
              </a:solidFill>
              <a:latin typeface="HollandSans" pitchFamily="2" charset="0"/>
              <a:cs typeface="Arial" panose="020B0604020202020204" pitchFamily="34" charset="0"/>
            </a:endParaRPr>
          </a:p>
          <a:p>
            <a:pPr algn="ctr"/>
            <a:endParaRPr lang="nl-NL" sz="1350" dirty="0">
              <a:solidFill>
                <a:srgbClr val="F46E21"/>
              </a:solidFill>
              <a:latin typeface="HollandSans" pitchFamily="2" charset="0"/>
              <a:cs typeface="Arial" panose="020B0604020202020204" pitchFamily="34" charset="0"/>
            </a:endParaRPr>
          </a:p>
        </p:txBody>
      </p:sp>
      <p:sp>
        <p:nvSpPr>
          <p:cNvPr id="15" name="Tekstvak 14">
            <a:extLst>
              <a:ext uri="{FF2B5EF4-FFF2-40B4-BE49-F238E27FC236}">
                <a16:creationId xmlns:a16="http://schemas.microsoft.com/office/drawing/2014/main" id="{2F9BC868-03EF-0DD1-B88C-DC78E8F51E03}"/>
              </a:ext>
            </a:extLst>
          </p:cNvPr>
          <p:cNvSpPr txBox="1"/>
          <p:nvPr/>
        </p:nvSpPr>
        <p:spPr>
          <a:xfrm>
            <a:off x="6377101" y="2928575"/>
            <a:ext cx="2204748" cy="1546577"/>
          </a:xfrm>
          <a:prstGeom prst="rect">
            <a:avLst/>
          </a:prstGeom>
          <a:solidFill>
            <a:srgbClr val="E9EAED"/>
          </a:solidFill>
        </p:spPr>
        <p:txBody>
          <a:bodyPr wrap="square" rtlCol="0">
            <a:spAutoFit/>
          </a:bodyPr>
          <a:lstStyle/>
          <a:p>
            <a:pPr algn="ctr"/>
            <a:r>
              <a:rPr lang="nl-NL" sz="1350" b="1" dirty="0" err="1">
                <a:solidFill>
                  <a:srgbClr val="F46E21"/>
                </a:solidFill>
                <a:latin typeface="HollandSans" pitchFamily="2" charset="0"/>
                <a:cs typeface="Arial" panose="020B0604020202020204" pitchFamily="34" charset="0"/>
              </a:rPr>
              <a:t>Creating</a:t>
            </a:r>
            <a:r>
              <a:rPr lang="nl-NL" sz="1350" b="1" dirty="0">
                <a:solidFill>
                  <a:srgbClr val="F46E21"/>
                </a:solidFill>
                <a:latin typeface="HollandSans" pitchFamily="2" charset="0"/>
                <a:cs typeface="Arial" panose="020B0604020202020204" pitchFamily="34" charset="0"/>
              </a:rPr>
              <a:t> drivers of </a:t>
            </a:r>
            <a:r>
              <a:rPr lang="nl-NL" sz="1350" b="1" dirty="0" err="1">
                <a:solidFill>
                  <a:srgbClr val="F46E21"/>
                </a:solidFill>
                <a:latin typeface="HollandSans" pitchFamily="2" charset="0"/>
                <a:cs typeface="Arial" panose="020B0604020202020204" pitchFamily="34" charset="0"/>
              </a:rPr>
              <a:t>innovation</a:t>
            </a:r>
            <a:endParaRPr lang="nl-NL" sz="1350" b="1" dirty="0">
              <a:solidFill>
                <a:srgbClr val="F46E21"/>
              </a:solidFill>
              <a:latin typeface="HollandSans" pitchFamily="2" charset="0"/>
              <a:cs typeface="Arial" panose="020B0604020202020204" pitchFamily="34" charset="0"/>
            </a:endParaRPr>
          </a:p>
          <a:p>
            <a:pPr algn="ctr"/>
            <a:endParaRPr lang="nl-NL" sz="1350" b="1" dirty="0">
              <a:solidFill>
                <a:srgbClr val="F46E21"/>
              </a:solidFill>
              <a:latin typeface="HollandSans" pitchFamily="2" charset="0"/>
              <a:cs typeface="Arial" panose="020B0604020202020204" pitchFamily="34" charset="0"/>
            </a:endParaRPr>
          </a:p>
          <a:p>
            <a:pPr algn="ctr"/>
            <a:r>
              <a:rPr lang="nl-NL" sz="1350" dirty="0">
                <a:solidFill>
                  <a:srgbClr val="F46E21"/>
                </a:solidFill>
                <a:latin typeface="HollandSans" pitchFamily="2" charset="0"/>
                <a:cs typeface="Arial" panose="020B0604020202020204" pitchFamily="34" charset="0"/>
              </a:rPr>
              <a:t>As a small but </a:t>
            </a:r>
            <a:r>
              <a:rPr lang="nl-NL" sz="1350" dirty="0" err="1">
                <a:solidFill>
                  <a:srgbClr val="F46E21"/>
                </a:solidFill>
                <a:latin typeface="HollandSans" pitchFamily="2" charset="0"/>
                <a:cs typeface="Arial" panose="020B0604020202020204" pitchFamily="34" charset="0"/>
              </a:rPr>
              <a:t>highly</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versatile</a:t>
            </a:r>
            <a:r>
              <a:rPr lang="nl-NL" sz="1350" dirty="0">
                <a:solidFill>
                  <a:srgbClr val="F46E21"/>
                </a:solidFill>
                <a:latin typeface="HollandSans" pitchFamily="2" charset="0"/>
                <a:cs typeface="Arial" panose="020B0604020202020204" pitchFamily="34" charset="0"/>
              </a:rPr>
              <a:t> country, we have </a:t>
            </a:r>
            <a:r>
              <a:rPr lang="nl-NL" sz="1350" dirty="0" err="1">
                <a:solidFill>
                  <a:srgbClr val="F46E21"/>
                </a:solidFill>
                <a:latin typeface="HollandSans" pitchFamily="2" charset="0"/>
                <a:cs typeface="Arial" panose="020B0604020202020204" pitchFamily="34" charset="0"/>
              </a:rPr>
              <a:t>an</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ongoing</a:t>
            </a:r>
            <a:r>
              <a:rPr lang="nl-NL" sz="1350" dirty="0">
                <a:solidFill>
                  <a:srgbClr val="F46E21"/>
                </a:solidFill>
                <a:latin typeface="HollandSans" pitchFamily="2" charset="0"/>
                <a:cs typeface="Arial" panose="020B0604020202020204" pitchFamily="34" charset="0"/>
              </a:rPr>
              <a:t> commitment </a:t>
            </a:r>
            <a:r>
              <a:rPr lang="nl-NL" sz="1350" dirty="0" err="1">
                <a:solidFill>
                  <a:srgbClr val="F46E21"/>
                </a:solidFill>
                <a:latin typeface="HollandSans" pitchFamily="2" charset="0"/>
                <a:cs typeface="Arial" panose="020B0604020202020204" pitchFamily="34" charset="0"/>
              </a:rPr>
              <a:t>to</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innovate</a:t>
            </a:r>
            <a:r>
              <a:rPr lang="nl-NL" sz="1350" dirty="0">
                <a:solidFill>
                  <a:srgbClr val="F46E21"/>
                </a:solidFill>
                <a:latin typeface="HollandSans" pitchFamily="2" charset="0"/>
                <a:cs typeface="Arial" panose="020B0604020202020204" pitchFamily="34" charset="0"/>
              </a:rPr>
              <a:t> </a:t>
            </a:r>
          </a:p>
        </p:txBody>
      </p:sp>
    </p:spTree>
    <p:extLst>
      <p:ext uri="{BB962C8B-B14F-4D97-AF65-F5344CB8AC3E}">
        <p14:creationId xmlns:p14="http://schemas.microsoft.com/office/powerpoint/2010/main" val="1252248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Tekstvak 3">
            <a:extLst>
              <a:ext uri="{FF2B5EF4-FFF2-40B4-BE49-F238E27FC236}">
                <a16:creationId xmlns:a16="http://schemas.microsoft.com/office/drawing/2014/main" id="{A2C043CE-2D52-709C-C350-A71015439E31}"/>
              </a:ext>
            </a:extLst>
          </p:cNvPr>
          <p:cNvSpPr txBox="1"/>
          <p:nvPr/>
        </p:nvSpPr>
        <p:spPr>
          <a:xfrm>
            <a:off x="454931" y="410823"/>
            <a:ext cx="3191515" cy="392415"/>
          </a:xfrm>
          <a:prstGeom prst="rect">
            <a:avLst/>
          </a:prstGeom>
          <a:noFill/>
        </p:spPr>
        <p:txBody>
          <a:bodyPr wrap="none" lIns="68580" tIns="34290" rIns="68580" bIns="34290" rtlCol="0" anchor="t">
            <a:spAutoFit/>
          </a:bodyPr>
          <a:lstStyle/>
          <a:p>
            <a:r>
              <a:rPr lang="nl-NL" sz="2100" b="1" dirty="0" err="1">
                <a:solidFill>
                  <a:srgbClr val="F46E21"/>
                </a:solidFill>
                <a:latin typeface="HollandSans" pitchFamily="2" charset="0"/>
                <a:cs typeface="Arial"/>
              </a:rPr>
              <a:t>Tradition</a:t>
            </a:r>
            <a:r>
              <a:rPr lang="nl-NL" sz="2100" b="1">
                <a:solidFill>
                  <a:srgbClr val="F46E21"/>
                </a:solidFill>
                <a:latin typeface="HollandSans" pitchFamily="2" charset="0"/>
                <a:cs typeface="Arial"/>
              </a:rPr>
              <a:t> of </a:t>
            </a:r>
            <a:r>
              <a:rPr lang="nl-NL" sz="2100" b="1" err="1">
                <a:solidFill>
                  <a:srgbClr val="F46E21"/>
                </a:solidFill>
                <a:latin typeface="HollandSans" pitchFamily="2" charset="0"/>
                <a:cs typeface="Arial"/>
              </a:rPr>
              <a:t>Innovation</a:t>
            </a:r>
            <a:endParaRPr lang="nl-NL" sz="2100" b="1">
              <a:solidFill>
                <a:srgbClr val="F46E21"/>
              </a:solidFill>
              <a:latin typeface="HollandSans" pitchFamily="2" charset="0"/>
              <a:cs typeface="Arial"/>
            </a:endParaRPr>
          </a:p>
        </p:txBody>
      </p:sp>
      <p:sp>
        <p:nvSpPr>
          <p:cNvPr id="8" name="Tekstvak 7">
            <a:extLst>
              <a:ext uri="{FF2B5EF4-FFF2-40B4-BE49-F238E27FC236}">
                <a16:creationId xmlns:a16="http://schemas.microsoft.com/office/drawing/2014/main" id="{E0E72423-D7B5-8BA7-C3F8-25228C3D77B7}"/>
              </a:ext>
            </a:extLst>
          </p:cNvPr>
          <p:cNvSpPr txBox="1"/>
          <p:nvPr/>
        </p:nvSpPr>
        <p:spPr>
          <a:xfrm>
            <a:off x="454931" y="1171691"/>
            <a:ext cx="3960659"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pitchFamily="2" charset="0"/>
              </a:rPr>
              <a:t>The Netherlands is one of the most innovative countries in the world thanks to its propensity for collaborative ventures and its forward-thinking culture that is traditionally open to experimentation and new ideas.</a:t>
            </a:r>
          </a:p>
          <a:p>
            <a:endParaRPr lang="en-US" sz="1350" dirty="0">
              <a:solidFill>
                <a:srgbClr val="8B8B8B"/>
              </a:solidFill>
              <a:latin typeface="HollandSans"/>
            </a:endParaRPr>
          </a:p>
        </p:txBody>
      </p:sp>
      <p:sp>
        <p:nvSpPr>
          <p:cNvPr id="10" name="Tekstvak 9">
            <a:extLst>
              <a:ext uri="{FF2B5EF4-FFF2-40B4-BE49-F238E27FC236}">
                <a16:creationId xmlns:a16="http://schemas.microsoft.com/office/drawing/2014/main" id="{76E613A8-1B7F-FD7C-5094-AC6EAB2CF5A4}"/>
              </a:ext>
            </a:extLst>
          </p:cNvPr>
          <p:cNvSpPr txBox="1"/>
          <p:nvPr/>
        </p:nvSpPr>
        <p:spPr>
          <a:xfrm>
            <a:off x="454931" y="2155663"/>
            <a:ext cx="4367057" cy="2377574"/>
          </a:xfrm>
          <a:prstGeom prst="rect">
            <a:avLst/>
          </a:prstGeom>
          <a:noFill/>
        </p:spPr>
        <p:txBody>
          <a:bodyPr wrap="square" rtlCol="0">
            <a:spAutoFit/>
          </a:bodyPr>
          <a:lstStyle/>
          <a:p>
            <a:endParaRPr lang="en-US" sz="1350" dirty="0">
              <a:solidFill>
                <a:srgbClr val="8B8B8B"/>
              </a:solidFill>
              <a:latin typeface="HollandSans" pitchFamily="2" charset="0"/>
            </a:endParaRPr>
          </a:p>
          <a:p>
            <a:r>
              <a:rPr lang="en-US" sz="1350" dirty="0">
                <a:solidFill>
                  <a:srgbClr val="8B8B8B"/>
                </a:solidFill>
                <a:latin typeface="HollandSans" pitchFamily="2" charset="0"/>
              </a:rPr>
              <a:t>As a result of this, the Dutch have made numerous contributions to the world of medicine, including:</a:t>
            </a:r>
          </a:p>
          <a:p>
            <a:endParaRPr lang="en-US" sz="1350" dirty="0">
              <a:solidFill>
                <a:srgbClr val="8B8B8B"/>
              </a:solidFill>
              <a:latin typeface="HollandSans" pitchFamily="2" charset="0"/>
            </a:endParaRPr>
          </a:p>
          <a:p>
            <a:pPr marL="214313" indent="-214313">
              <a:buFont typeface="Arial" panose="020B0604020202020204" pitchFamily="34" charset="0"/>
              <a:buChar char="•"/>
            </a:pPr>
            <a:r>
              <a:rPr lang="en-US" sz="1350" dirty="0">
                <a:solidFill>
                  <a:srgbClr val="8B8B8B"/>
                </a:solidFill>
                <a:latin typeface="HollandSans" pitchFamily="2" charset="0"/>
              </a:rPr>
              <a:t>the microscope</a:t>
            </a:r>
          </a:p>
          <a:p>
            <a:pPr marL="214313" indent="-214313">
              <a:buFont typeface="Arial" panose="020B0604020202020204" pitchFamily="34" charset="0"/>
              <a:buChar char="•"/>
            </a:pPr>
            <a:r>
              <a:rPr lang="en-US" sz="1350" dirty="0">
                <a:solidFill>
                  <a:srgbClr val="8B8B8B"/>
                </a:solidFill>
                <a:latin typeface="HollandSans" pitchFamily="2" charset="0"/>
              </a:rPr>
              <a:t>the first European blood bank</a:t>
            </a:r>
          </a:p>
          <a:p>
            <a:pPr marL="214313" indent="-214313">
              <a:buFont typeface="Arial" panose="020B0604020202020204" pitchFamily="34" charset="0"/>
              <a:buChar char="•"/>
            </a:pPr>
            <a:r>
              <a:rPr lang="en-US" sz="1350" dirty="0">
                <a:solidFill>
                  <a:srgbClr val="8B8B8B"/>
                </a:solidFill>
                <a:latin typeface="HollandSans" pitchFamily="2" charset="0"/>
              </a:rPr>
              <a:t>the artificial heart</a:t>
            </a:r>
          </a:p>
          <a:p>
            <a:pPr marL="214313" indent="-214313">
              <a:buFont typeface="Arial" panose="020B0604020202020204" pitchFamily="34" charset="0"/>
              <a:buChar char="•"/>
            </a:pPr>
            <a:r>
              <a:rPr lang="en-US" sz="1350" dirty="0">
                <a:solidFill>
                  <a:srgbClr val="8B8B8B"/>
                </a:solidFill>
                <a:latin typeface="HollandSans" pitchFamily="2" charset="0"/>
              </a:rPr>
              <a:t>the artificial kidney</a:t>
            </a:r>
          </a:p>
          <a:p>
            <a:pPr marL="214313" indent="-214313">
              <a:buFont typeface="Arial" panose="020B0604020202020204" pitchFamily="34" charset="0"/>
              <a:buChar char="•"/>
            </a:pPr>
            <a:r>
              <a:rPr lang="en-US" sz="1350" dirty="0">
                <a:solidFill>
                  <a:srgbClr val="8B8B8B"/>
                </a:solidFill>
                <a:latin typeface="HollandSans" pitchFamily="2" charset="0"/>
              </a:rPr>
              <a:t>electrocardiograms </a:t>
            </a:r>
          </a:p>
          <a:p>
            <a:pPr marL="214313" indent="-214313">
              <a:buFont typeface="Arial" panose="020B0604020202020204" pitchFamily="34" charset="0"/>
              <a:buChar char="•"/>
            </a:pPr>
            <a:r>
              <a:rPr lang="en-US" sz="1350" dirty="0">
                <a:solidFill>
                  <a:srgbClr val="8B8B8B"/>
                </a:solidFill>
                <a:latin typeface="HollandSans" pitchFamily="2" charset="0"/>
              </a:rPr>
              <a:t>and organoids</a:t>
            </a:r>
          </a:p>
          <a:p>
            <a:endParaRPr lang="nl-NL" sz="1350" dirty="0"/>
          </a:p>
        </p:txBody>
      </p:sp>
      <p:pic>
        <p:nvPicPr>
          <p:cNvPr id="11" name="Afbeelding 10" descr="Afbeelding met tekst, Lettertype, schermopname&#10;&#10;Automatisch gegenereerde beschrijving">
            <a:extLst>
              <a:ext uri="{FF2B5EF4-FFF2-40B4-BE49-F238E27FC236}">
                <a16:creationId xmlns:a16="http://schemas.microsoft.com/office/drawing/2014/main" id="{ED589F8B-B393-0212-3FCA-3699E12FF562}"/>
              </a:ext>
            </a:extLst>
          </p:cNvPr>
          <p:cNvPicPr>
            <a:picLocks noChangeAspect="1"/>
          </p:cNvPicPr>
          <p:nvPr/>
        </p:nvPicPr>
        <p:blipFill>
          <a:blip r:embed="rId3"/>
          <a:stretch>
            <a:fillRect/>
          </a:stretch>
        </p:blipFill>
        <p:spPr>
          <a:xfrm>
            <a:off x="4572000" y="2093006"/>
            <a:ext cx="4445499" cy="1703370"/>
          </a:xfrm>
          <a:prstGeom prst="rect">
            <a:avLst/>
          </a:prstGeom>
        </p:spPr>
      </p:pic>
      <p:pic>
        <p:nvPicPr>
          <p:cNvPr id="12" name="Afbeelding 11" descr="Afbeelding met tekst, schermopname, pak, persoon&#10;&#10;Automatisch gegenereerde beschrijving">
            <a:extLst>
              <a:ext uri="{FF2B5EF4-FFF2-40B4-BE49-F238E27FC236}">
                <a16:creationId xmlns:a16="http://schemas.microsoft.com/office/drawing/2014/main" id="{B463E8C1-8595-0E2F-E6DA-6072C81BCDC8}"/>
              </a:ext>
            </a:extLst>
          </p:cNvPr>
          <p:cNvPicPr>
            <a:picLocks noChangeAspect="1"/>
          </p:cNvPicPr>
          <p:nvPr/>
        </p:nvPicPr>
        <p:blipFill rotWithShape="1">
          <a:blip r:embed="rId4"/>
          <a:srcRect t="2094" r="33649" b="76883"/>
          <a:stretch/>
        </p:blipFill>
        <p:spPr>
          <a:xfrm>
            <a:off x="4858378" y="1438984"/>
            <a:ext cx="3867802" cy="521735"/>
          </a:xfrm>
          <a:prstGeom prst="rect">
            <a:avLst/>
          </a:prstGeom>
        </p:spPr>
      </p:pic>
    </p:spTree>
    <p:extLst>
      <p:ext uri="{BB962C8B-B14F-4D97-AF65-F5344CB8AC3E}">
        <p14:creationId xmlns:p14="http://schemas.microsoft.com/office/powerpoint/2010/main" val="396548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Tekstvak 3">
            <a:extLst>
              <a:ext uri="{FF2B5EF4-FFF2-40B4-BE49-F238E27FC236}">
                <a16:creationId xmlns:a16="http://schemas.microsoft.com/office/drawing/2014/main" id="{8A7D4813-7318-BD84-13C6-2CB6CDD03B80}"/>
              </a:ext>
            </a:extLst>
          </p:cNvPr>
          <p:cNvSpPr txBox="1"/>
          <p:nvPr/>
        </p:nvSpPr>
        <p:spPr>
          <a:xfrm>
            <a:off x="454931" y="410823"/>
            <a:ext cx="3043590" cy="392415"/>
          </a:xfrm>
          <a:prstGeom prst="rect">
            <a:avLst/>
          </a:prstGeom>
          <a:noFill/>
        </p:spPr>
        <p:txBody>
          <a:bodyPr wrap="none" lIns="68580" tIns="34290" rIns="68580" bIns="34290" rtlCol="0" anchor="t">
            <a:spAutoFit/>
          </a:bodyPr>
          <a:lstStyle/>
          <a:p>
            <a:r>
              <a:rPr lang="nl-NL" sz="2100" b="1" err="1">
                <a:solidFill>
                  <a:srgbClr val="F46E21"/>
                </a:solidFill>
                <a:latin typeface="HollandSans" pitchFamily="2" charset="0"/>
                <a:cs typeface="Arial"/>
              </a:rPr>
              <a:t>Therapy</a:t>
            </a:r>
            <a:r>
              <a:rPr lang="nl-NL" sz="2100" b="1">
                <a:solidFill>
                  <a:srgbClr val="F46E21"/>
                </a:solidFill>
                <a:latin typeface="HollandSans" pitchFamily="2" charset="0"/>
                <a:cs typeface="Arial"/>
              </a:rPr>
              <a:t> development</a:t>
            </a:r>
          </a:p>
        </p:txBody>
      </p:sp>
      <p:sp>
        <p:nvSpPr>
          <p:cNvPr id="8" name="Tekstvak 7">
            <a:extLst>
              <a:ext uri="{FF2B5EF4-FFF2-40B4-BE49-F238E27FC236}">
                <a16:creationId xmlns:a16="http://schemas.microsoft.com/office/drawing/2014/main" id="{564AB2F2-9358-D0DC-CA16-3D9C18D4DFAD}"/>
              </a:ext>
            </a:extLst>
          </p:cNvPr>
          <p:cNvSpPr txBox="1"/>
          <p:nvPr/>
        </p:nvSpPr>
        <p:spPr>
          <a:xfrm>
            <a:off x="454931" y="1206814"/>
            <a:ext cx="4796401" cy="1546577"/>
          </a:xfrm>
          <a:prstGeom prst="rect">
            <a:avLst/>
          </a:prstGeom>
          <a:solidFill>
            <a:srgbClr val="F46E21"/>
          </a:solidFill>
        </p:spPr>
        <p:txBody>
          <a:bodyPr wrap="square" rtlCol="0">
            <a:spAutoFit/>
          </a:bodyPr>
          <a:lstStyle/>
          <a:p>
            <a:r>
              <a:rPr lang="nl-NL" sz="1350" b="1" dirty="0">
                <a:solidFill>
                  <a:schemeClr val="bg1"/>
                </a:solidFill>
                <a:latin typeface="HollandSans" pitchFamily="2" charset="0"/>
              </a:rPr>
              <a:t>Centre </a:t>
            </a:r>
            <a:r>
              <a:rPr lang="nl-NL" sz="1350" b="1" dirty="0" err="1">
                <a:solidFill>
                  <a:schemeClr val="bg1"/>
                </a:solidFill>
                <a:latin typeface="HollandSans" pitchFamily="2" charset="0"/>
              </a:rPr>
              <a:t>for</a:t>
            </a:r>
            <a:r>
              <a:rPr lang="nl-NL" sz="1350" b="1" dirty="0">
                <a:solidFill>
                  <a:schemeClr val="bg1"/>
                </a:solidFill>
                <a:latin typeface="HollandSans" pitchFamily="2" charset="0"/>
              </a:rPr>
              <a:t> </a:t>
            </a:r>
            <a:r>
              <a:rPr lang="nl-NL" sz="1350" b="1" dirty="0" err="1">
                <a:solidFill>
                  <a:schemeClr val="bg1"/>
                </a:solidFill>
                <a:latin typeface="HollandSans" pitchFamily="2" charset="0"/>
              </a:rPr>
              <a:t>Future</a:t>
            </a:r>
            <a:r>
              <a:rPr lang="nl-NL" sz="1350" b="1" dirty="0">
                <a:solidFill>
                  <a:schemeClr val="bg1"/>
                </a:solidFill>
                <a:latin typeface="HollandSans" pitchFamily="2" charset="0"/>
              </a:rPr>
              <a:t> </a:t>
            </a:r>
            <a:r>
              <a:rPr lang="nl-NL" sz="1350" b="1" dirty="0" err="1">
                <a:solidFill>
                  <a:schemeClr val="bg1"/>
                </a:solidFill>
                <a:latin typeface="HollandSans" pitchFamily="2" charset="0"/>
              </a:rPr>
              <a:t>Affordable</a:t>
            </a:r>
            <a:r>
              <a:rPr lang="nl-NL" sz="1350" b="1" dirty="0">
                <a:solidFill>
                  <a:schemeClr val="bg1"/>
                </a:solidFill>
                <a:latin typeface="HollandSans" pitchFamily="2" charset="0"/>
              </a:rPr>
              <a:t> </a:t>
            </a:r>
            <a:r>
              <a:rPr lang="nl-NL" sz="1350" b="1" dirty="0" err="1">
                <a:solidFill>
                  <a:schemeClr val="bg1"/>
                </a:solidFill>
                <a:latin typeface="HollandSans" pitchFamily="2" charset="0"/>
              </a:rPr>
              <a:t>Sustainable</a:t>
            </a:r>
            <a:r>
              <a:rPr lang="nl-NL" sz="1350" b="1" dirty="0">
                <a:solidFill>
                  <a:schemeClr val="bg1"/>
                </a:solidFill>
                <a:latin typeface="HollandSans" pitchFamily="2" charset="0"/>
              </a:rPr>
              <a:t> </a:t>
            </a:r>
            <a:r>
              <a:rPr lang="nl-NL" sz="1350" b="1" dirty="0" err="1">
                <a:solidFill>
                  <a:schemeClr val="bg1"/>
                </a:solidFill>
                <a:latin typeface="HollandSans" pitchFamily="2" charset="0"/>
              </a:rPr>
              <a:t>Therapy</a:t>
            </a:r>
            <a:r>
              <a:rPr lang="nl-NL" sz="1350" b="1" dirty="0">
                <a:solidFill>
                  <a:schemeClr val="bg1"/>
                </a:solidFill>
                <a:latin typeface="HollandSans" pitchFamily="2" charset="0"/>
              </a:rPr>
              <a:t> Development (FAST)</a:t>
            </a:r>
          </a:p>
          <a:p>
            <a:endParaRPr lang="nl-NL" sz="1350" b="1" dirty="0">
              <a:solidFill>
                <a:srgbClr val="F46E21"/>
              </a:solidFill>
              <a:latin typeface="HollandSans" pitchFamily="2" charset="0"/>
            </a:endParaRPr>
          </a:p>
          <a:p>
            <a:r>
              <a:rPr lang="nl-NL" sz="1350" dirty="0">
                <a:solidFill>
                  <a:schemeClr val="bg1"/>
                </a:solidFill>
                <a:latin typeface="HollandSans" pitchFamily="2" charset="0"/>
                <a:cs typeface="Arial" panose="020B0604020202020204" pitchFamily="34" charset="0"/>
              </a:rPr>
              <a:t>FAST is </a:t>
            </a:r>
            <a:r>
              <a:rPr lang="nl-NL" sz="1350" dirty="0" err="1">
                <a:solidFill>
                  <a:schemeClr val="bg1"/>
                </a:solidFill>
                <a:latin typeface="HollandSans" pitchFamily="2" charset="0"/>
                <a:cs typeface="Arial" panose="020B0604020202020204" pitchFamily="34" charset="0"/>
              </a:rPr>
              <a:t>initiated</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to</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foster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faster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smarter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and</a:t>
            </a:r>
            <a:r>
              <a:rPr lang="nl-NL" sz="1350" dirty="0">
                <a:solidFill>
                  <a:schemeClr val="bg1"/>
                </a:solidFill>
                <a:latin typeface="HollandSans" pitchFamily="2" charset="0"/>
                <a:cs typeface="Arial" panose="020B0604020202020204" pitchFamily="34" charset="0"/>
              </a:rPr>
              <a:t> more </a:t>
            </a:r>
            <a:r>
              <a:rPr lang="nl-NL" sz="1350" dirty="0" err="1">
                <a:solidFill>
                  <a:schemeClr val="bg1"/>
                </a:solidFill>
                <a:latin typeface="HollandSans" pitchFamily="2" charset="0"/>
                <a:cs typeface="Arial" panose="020B0604020202020204" pitchFamily="34" charset="0"/>
              </a:rPr>
              <a:t>sustainable</a:t>
            </a:r>
            <a:r>
              <a:rPr lang="nl-NL" sz="1350" dirty="0">
                <a:solidFill>
                  <a:schemeClr val="bg1"/>
                </a:solidFill>
                <a:latin typeface="HollandSans" pitchFamily="2" charset="0"/>
                <a:cs typeface="Arial" panose="020B0604020202020204" pitchFamily="34" charset="0"/>
              </a:rPr>
              <a:t> development, </a:t>
            </a:r>
            <a:r>
              <a:rPr lang="nl-NL" sz="1350" dirty="0" err="1">
                <a:solidFill>
                  <a:schemeClr val="bg1"/>
                </a:solidFill>
                <a:latin typeface="HollandSans" pitchFamily="2" charset="0"/>
                <a:cs typeface="Arial" panose="020B0604020202020204" pitchFamily="34" charset="0"/>
              </a:rPr>
              <a:t>production</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and</a:t>
            </a:r>
            <a:r>
              <a:rPr lang="nl-NL" sz="1350" dirty="0">
                <a:solidFill>
                  <a:schemeClr val="bg1"/>
                </a:solidFill>
                <a:latin typeface="HollandSans" pitchFamily="2" charset="0"/>
                <a:cs typeface="Arial" panose="020B0604020202020204" pitchFamily="34" charset="0"/>
              </a:rPr>
              <a:t> access of new </a:t>
            </a:r>
            <a:r>
              <a:rPr lang="nl-NL" sz="1350" dirty="0" err="1">
                <a:solidFill>
                  <a:schemeClr val="bg1"/>
                </a:solidFill>
                <a:latin typeface="HollandSans" pitchFamily="2" charset="0"/>
                <a:cs typeface="Arial" panose="020B0604020202020204" pitchFamily="34" charset="0"/>
              </a:rPr>
              <a:t>therapies</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for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patients</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commissioned</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by</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the</a:t>
            </a:r>
            <a:r>
              <a:rPr lang="nl-NL" sz="1350" dirty="0">
                <a:solidFill>
                  <a:schemeClr val="bg1"/>
                </a:solidFill>
                <a:latin typeface="HollandSans" pitchFamily="2" charset="0"/>
                <a:cs typeface="Arial" panose="020B0604020202020204" pitchFamily="34" charset="0"/>
              </a:rPr>
              <a:t> Dutch </a:t>
            </a:r>
            <a:r>
              <a:rPr lang="nl-NL" sz="1350" dirty="0" err="1">
                <a:solidFill>
                  <a:schemeClr val="bg1"/>
                </a:solidFill>
                <a:latin typeface="HollandSans" pitchFamily="2" charset="0"/>
                <a:cs typeface="Arial" panose="020B0604020202020204" pitchFamily="34" charset="0"/>
              </a:rPr>
              <a:t>government</a:t>
            </a:r>
            <a:r>
              <a:rPr lang="nl-NL" sz="1350" dirty="0">
                <a:solidFill>
                  <a:schemeClr val="bg1"/>
                </a:solidFill>
                <a:latin typeface="HollandSans" pitchFamily="2" charset="0"/>
                <a:cs typeface="Arial" panose="020B0604020202020204" pitchFamily="34" charset="0"/>
              </a:rPr>
              <a:t>.</a:t>
            </a:r>
          </a:p>
        </p:txBody>
      </p:sp>
      <p:pic>
        <p:nvPicPr>
          <p:cNvPr id="10" name="Afbeelding 9" descr="Afbeelding met patroon, pixel, ontwerp&#10;&#10;Automatisch gegenereerde beschrijving">
            <a:extLst>
              <a:ext uri="{FF2B5EF4-FFF2-40B4-BE49-F238E27FC236}">
                <a16:creationId xmlns:a16="http://schemas.microsoft.com/office/drawing/2014/main" id="{B12F3724-F639-CB37-22E5-77147FBC1E50}"/>
              </a:ext>
            </a:extLst>
          </p:cNvPr>
          <p:cNvPicPr>
            <a:picLocks noChangeAspect="1"/>
          </p:cNvPicPr>
          <p:nvPr/>
        </p:nvPicPr>
        <p:blipFill rotWithShape="1">
          <a:blip r:embed="rId3"/>
          <a:srcRect b="5964"/>
          <a:stretch/>
        </p:blipFill>
        <p:spPr>
          <a:xfrm>
            <a:off x="89129" y="3309716"/>
            <a:ext cx="1099385" cy="1033814"/>
          </a:xfrm>
          <a:prstGeom prst="rect">
            <a:avLst/>
          </a:prstGeom>
        </p:spPr>
      </p:pic>
      <p:sp>
        <p:nvSpPr>
          <p:cNvPr id="11" name="Tekstvak 10">
            <a:extLst>
              <a:ext uri="{FF2B5EF4-FFF2-40B4-BE49-F238E27FC236}">
                <a16:creationId xmlns:a16="http://schemas.microsoft.com/office/drawing/2014/main" id="{1F6FE588-AF2D-C036-B127-452262A201E0}"/>
              </a:ext>
            </a:extLst>
          </p:cNvPr>
          <p:cNvSpPr txBox="1"/>
          <p:nvPr/>
        </p:nvSpPr>
        <p:spPr>
          <a:xfrm>
            <a:off x="192224" y="4343530"/>
            <a:ext cx="893193" cy="253916"/>
          </a:xfrm>
          <a:prstGeom prst="rect">
            <a:avLst/>
          </a:prstGeom>
          <a:noFill/>
        </p:spPr>
        <p:txBody>
          <a:bodyPr wrap="none" rtlCol="0">
            <a:spAutoFit/>
          </a:bodyPr>
          <a:lstStyle/>
          <a:p>
            <a:r>
              <a:rPr lang="nl-NL" sz="1050" dirty="0" err="1">
                <a:solidFill>
                  <a:srgbClr val="8B8B8B"/>
                </a:solidFill>
                <a:latin typeface="HollandSans" pitchFamily="2" charset="0"/>
              </a:rPr>
              <a:t>About</a:t>
            </a:r>
            <a:r>
              <a:rPr lang="nl-NL" sz="1050" dirty="0">
                <a:solidFill>
                  <a:srgbClr val="8B8B8B"/>
                </a:solidFill>
                <a:latin typeface="HollandSans" pitchFamily="2" charset="0"/>
              </a:rPr>
              <a:t> FAST</a:t>
            </a:r>
          </a:p>
        </p:txBody>
      </p:sp>
      <p:pic>
        <p:nvPicPr>
          <p:cNvPr id="12" name="Afbeelding 11" descr="Afbeelding met Menselijk gezicht, tekst, persoon&#10;&#10;Automatisch gegenereerde beschrijving">
            <a:extLst>
              <a:ext uri="{FF2B5EF4-FFF2-40B4-BE49-F238E27FC236}">
                <a16:creationId xmlns:a16="http://schemas.microsoft.com/office/drawing/2014/main" id="{19DBB8C5-E062-9274-AB20-EFBE9A4DF527}"/>
              </a:ext>
            </a:extLst>
          </p:cNvPr>
          <p:cNvPicPr>
            <a:picLocks noChangeAspect="1"/>
          </p:cNvPicPr>
          <p:nvPr/>
        </p:nvPicPr>
        <p:blipFill>
          <a:blip r:embed="rId4"/>
          <a:stretch>
            <a:fillRect/>
          </a:stretch>
        </p:blipFill>
        <p:spPr>
          <a:xfrm>
            <a:off x="3623500" y="2837333"/>
            <a:ext cx="5153025" cy="1704975"/>
          </a:xfrm>
          <a:prstGeom prst="rect">
            <a:avLst/>
          </a:prstGeom>
        </p:spPr>
      </p:pic>
    </p:spTree>
    <p:extLst>
      <p:ext uri="{BB962C8B-B14F-4D97-AF65-F5344CB8AC3E}">
        <p14:creationId xmlns:p14="http://schemas.microsoft.com/office/powerpoint/2010/main" val="1308537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grpSp>
        <p:nvGrpSpPr>
          <p:cNvPr id="4" name="Groep 3">
            <a:extLst>
              <a:ext uri="{FF2B5EF4-FFF2-40B4-BE49-F238E27FC236}">
                <a16:creationId xmlns:a16="http://schemas.microsoft.com/office/drawing/2014/main" id="{E049F4C7-4E76-ED0E-9765-D84731CE824F}"/>
              </a:ext>
            </a:extLst>
          </p:cNvPr>
          <p:cNvGrpSpPr/>
          <p:nvPr/>
        </p:nvGrpSpPr>
        <p:grpSpPr>
          <a:xfrm>
            <a:off x="350815" y="848701"/>
            <a:ext cx="3957701" cy="2612957"/>
            <a:chOff x="455026" y="1517826"/>
            <a:chExt cx="1936879" cy="1207396"/>
          </a:xfrm>
        </p:grpSpPr>
        <p:grpSp>
          <p:nvGrpSpPr>
            <p:cNvPr id="8" name="Groep 7">
              <a:extLst>
                <a:ext uri="{FF2B5EF4-FFF2-40B4-BE49-F238E27FC236}">
                  <a16:creationId xmlns:a16="http://schemas.microsoft.com/office/drawing/2014/main" id="{1F8B0FB6-73A5-4CAC-0511-255FA58FA57C}"/>
                </a:ext>
              </a:extLst>
            </p:cNvPr>
            <p:cNvGrpSpPr/>
            <p:nvPr/>
          </p:nvGrpSpPr>
          <p:grpSpPr>
            <a:xfrm>
              <a:off x="455026" y="1517826"/>
              <a:ext cx="1936879" cy="1207396"/>
              <a:chOff x="457199" y="1518565"/>
              <a:chExt cx="1936879" cy="1207396"/>
            </a:xfrm>
          </p:grpSpPr>
          <p:sp>
            <p:nvSpPr>
              <p:cNvPr id="14" name="Afgeronde rechthoek 13">
                <a:extLst>
                  <a:ext uri="{FF2B5EF4-FFF2-40B4-BE49-F238E27FC236}">
                    <a16:creationId xmlns:a16="http://schemas.microsoft.com/office/drawing/2014/main" id="{49B73512-7FD2-C7B2-2571-EA7208E7F13C}"/>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5" name="Afgeronde rechthoek 14">
                <a:extLst>
                  <a:ext uri="{FF2B5EF4-FFF2-40B4-BE49-F238E27FC236}">
                    <a16:creationId xmlns:a16="http://schemas.microsoft.com/office/drawing/2014/main" id="{8F689BA5-C951-2541-C4D5-7137C87AA05C}"/>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4C2B0798-91B8-7958-49CE-38088461249A}"/>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0" name="Groep 9">
              <a:extLst>
                <a:ext uri="{FF2B5EF4-FFF2-40B4-BE49-F238E27FC236}">
                  <a16:creationId xmlns:a16="http://schemas.microsoft.com/office/drawing/2014/main" id="{D942ECB5-BDB8-F19C-AFDD-86E7B3576682}"/>
                </a:ext>
              </a:extLst>
            </p:cNvPr>
            <p:cNvGrpSpPr/>
            <p:nvPr/>
          </p:nvGrpSpPr>
          <p:grpSpPr>
            <a:xfrm>
              <a:off x="455026" y="1517826"/>
              <a:ext cx="1936879" cy="1207396"/>
              <a:chOff x="609599" y="1670965"/>
              <a:chExt cx="1936879" cy="1207396"/>
            </a:xfrm>
          </p:grpSpPr>
          <p:sp>
            <p:nvSpPr>
              <p:cNvPr id="11" name="Afgeronde rechthoek 10">
                <a:extLst>
                  <a:ext uri="{FF2B5EF4-FFF2-40B4-BE49-F238E27FC236}">
                    <a16:creationId xmlns:a16="http://schemas.microsoft.com/office/drawing/2014/main" id="{A2E470F8-3642-803A-EF7D-6ACFCF22E2B0}"/>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2" name="Afgeronde rechthoek 11">
                <a:extLst>
                  <a:ext uri="{FF2B5EF4-FFF2-40B4-BE49-F238E27FC236}">
                    <a16:creationId xmlns:a16="http://schemas.microsoft.com/office/drawing/2014/main" id="{099D9335-F658-A7D9-7B5C-1C29EBD77085}"/>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F4F1F59D-6422-A914-019E-82700F1F8B8D}"/>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grpSp>
        <p:nvGrpSpPr>
          <p:cNvPr id="17" name="Groep 16">
            <a:extLst>
              <a:ext uri="{FF2B5EF4-FFF2-40B4-BE49-F238E27FC236}">
                <a16:creationId xmlns:a16="http://schemas.microsoft.com/office/drawing/2014/main" id="{DFF2CC6C-1B09-7DA7-A81D-00E8B13B0F5B}"/>
              </a:ext>
            </a:extLst>
          </p:cNvPr>
          <p:cNvGrpSpPr/>
          <p:nvPr/>
        </p:nvGrpSpPr>
        <p:grpSpPr>
          <a:xfrm>
            <a:off x="4838649" y="1429279"/>
            <a:ext cx="3812110" cy="2549129"/>
            <a:chOff x="455026" y="1517826"/>
            <a:chExt cx="1936879" cy="1207396"/>
          </a:xfrm>
        </p:grpSpPr>
        <p:grpSp>
          <p:nvGrpSpPr>
            <p:cNvPr id="18" name="Groep 17">
              <a:extLst>
                <a:ext uri="{FF2B5EF4-FFF2-40B4-BE49-F238E27FC236}">
                  <a16:creationId xmlns:a16="http://schemas.microsoft.com/office/drawing/2014/main" id="{A212787E-82B2-4ED8-B3D0-C659C99CDA45}"/>
                </a:ext>
              </a:extLst>
            </p:cNvPr>
            <p:cNvGrpSpPr/>
            <p:nvPr/>
          </p:nvGrpSpPr>
          <p:grpSpPr>
            <a:xfrm>
              <a:off x="455026" y="1517826"/>
              <a:ext cx="1936879" cy="1207396"/>
              <a:chOff x="457199" y="1518565"/>
              <a:chExt cx="1936879" cy="1207396"/>
            </a:xfrm>
          </p:grpSpPr>
          <p:sp>
            <p:nvSpPr>
              <p:cNvPr id="23" name="Afgeronde rechthoek 22">
                <a:extLst>
                  <a:ext uri="{FF2B5EF4-FFF2-40B4-BE49-F238E27FC236}">
                    <a16:creationId xmlns:a16="http://schemas.microsoft.com/office/drawing/2014/main" id="{E503E8A6-57EA-CECD-5E92-C7CC80E16D6F}"/>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4" name="Afgeronde rechthoek 23">
                <a:extLst>
                  <a:ext uri="{FF2B5EF4-FFF2-40B4-BE49-F238E27FC236}">
                    <a16:creationId xmlns:a16="http://schemas.microsoft.com/office/drawing/2014/main" id="{3ABF4875-327E-142A-EE3B-24A21BF9E82F}"/>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75849BAA-F479-9A4D-D7AF-F4A08B289ADD}"/>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9" name="Groep 18">
              <a:extLst>
                <a:ext uri="{FF2B5EF4-FFF2-40B4-BE49-F238E27FC236}">
                  <a16:creationId xmlns:a16="http://schemas.microsoft.com/office/drawing/2014/main" id="{0C2AC303-86DB-D586-FDD6-7D2819489F2D}"/>
                </a:ext>
              </a:extLst>
            </p:cNvPr>
            <p:cNvGrpSpPr/>
            <p:nvPr/>
          </p:nvGrpSpPr>
          <p:grpSpPr>
            <a:xfrm>
              <a:off x="455026" y="1517826"/>
              <a:ext cx="1936879" cy="1207396"/>
              <a:chOff x="609599" y="1670965"/>
              <a:chExt cx="1936879" cy="1207396"/>
            </a:xfrm>
          </p:grpSpPr>
          <p:sp>
            <p:nvSpPr>
              <p:cNvPr id="20" name="Afgeronde rechthoek 19">
                <a:extLst>
                  <a:ext uri="{FF2B5EF4-FFF2-40B4-BE49-F238E27FC236}">
                    <a16:creationId xmlns:a16="http://schemas.microsoft.com/office/drawing/2014/main" id="{8B02712F-BF59-EA98-8116-2B65249B7E62}"/>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1" name="Afgeronde rechthoek 20">
                <a:extLst>
                  <a:ext uri="{FF2B5EF4-FFF2-40B4-BE49-F238E27FC236}">
                    <a16:creationId xmlns:a16="http://schemas.microsoft.com/office/drawing/2014/main" id="{5C6E7583-4E29-FE2F-5AE1-0979F2F70FEB}"/>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2" name="Rechthoek 21">
                <a:extLst>
                  <a:ext uri="{FF2B5EF4-FFF2-40B4-BE49-F238E27FC236}">
                    <a16:creationId xmlns:a16="http://schemas.microsoft.com/office/drawing/2014/main" id="{5D715C01-F8C2-D4B4-E8CD-6125371BD241}"/>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pic>
        <p:nvPicPr>
          <p:cNvPr id="26" name="Tijdelijke aanduiding voor inhoud 4" descr="Afbeelding met tekst, Menselijk gezicht, persoon, pak&#10;&#10;Automatisch gegenereerde beschrijving">
            <a:extLst>
              <a:ext uri="{FF2B5EF4-FFF2-40B4-BE49-F238E27FC236}">
                <a16:creationId xmlns:a16="http://schemas.microsoft.com/office/drawing/2014/main" id="{7C4E61B8-3746-D5D9-1C9A-F2802C75DD63}"/>
              </a:ext>
            </a:extLst>
          </p:cNvPr>
          <p:cNvPicPr>
            <a:picLocks noChangeAspect="1"/>
          </p:cNvPicPr>
          <p:nvPr/>
        </p:nvPicPr>
        <p:blipFill>
          <a:blip r:embed="rId3"/>
          <a:stretch>
            <a:fillRect/>
          </a:stretch>
        </p:blipFill>
        <p:spPr>
          <a:xfrm>
            <a:off x="423611" y="1659935"/>
            <a:ext cx="3812110" cy="1304182"/>
          </a:xfrm>
          <a:prstGeom prst="rect">
            <a:avLst/>
          </a:prstGeom>
        </p:spPr>
      </p:pic>
      <p:sp>
        <p:nvSpPr>
          <p:cNvPr id="27" name="Titel 1">
            <a:extLst>
              <a:ext uri="{FF2B5EF4-FFF2-40B4-BE49-F238E27FC236}">
                <a16:creationId xmlns:a16="http://schemas.microsoft.com/office/drawing/2014/main" id="{798DC368-6852-D407-F82D-4E1914C05275}"/>
              </a:ext>
            </a:extLst>
          </p:cNvPr>
          <p:cNvSpPr txBox="1">
            <a:spLocks/>
          </p:cNvSpPr>
          <p:nvPr/>
        </p:nvSpPr>
        <p:spPr>
          <a:xfrm>
            <a:off x="350814" y="217006"/>
            <a:ext cx="2210085" cy="505259"/>
          </a:xfrm>
          <a:prstGeom prst="rect">
            <a:avLst/>
          </a:prstGeom>
        </p:spPr>
        <p:txBody>
          <a:bodyPr vert="horz" lIns="0" tIns="0" rIns="0" bIns="0" rtlCol="0" anchor="t" anchorCtr="0">
            <a:no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Succes Stories</a:t>
            </a:r>
          </a:p>
        </p:txBody>
      </p:sp>
      <p:sp>
        <p:nvSpPr>
          <p:cNvPr id="28" name="Titel 1">
            <a:extLst>
              <a:ext uri="{FF2B5EF4-FFF2-40B4-BE49-F238E27FC236}">
                <a16:creationId xmlns:a16="http://schemas.microsoft.com/office/drawing/2014/main" id="{0FA08FB0-F164-47AF-E807-50FC2E5EEDFC}"/>
              </a:ext>
            </a:extLst>
          </p:cNvPr>
          <p:cNvSpPr txBox="1">
            <a:spLocks/>
          </p:cNvSpPr>
          <p:nvPr/>
        </p:nvSpPr>
        <p:spPr>
          <a:xfrm>
            <a:off x="423611" y="999168"/>
            <a:ext cx="3881742" cy="50525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350" b="1" dirty="0">
                <a:solidFill>
                  <a:srgbClr val="0B9D9F"/>
                </a:solidFill>
                <a:latin typeface="HollandSans" pitchFamily="2" charset="0"/>
                <a:cs typeface="Arial"/>
              </a:rPr>
              <a:t>How </a:t>
            </a:r>
            <a:r>
              <a:rPr lang="nl-NL" sz="1350" b="1" dirty="0" err="1">
                <a:solidFill>
                  <a:srgbClr val="0B9D9F"/>
                </a:solidFill>
                <a:latin typeface="HollandSans" pitchFamily="2" charset="0"/>
                <a:cs typeface="Arial"/>
              </a:rPr>
              <a:t>the</a:t>
            </a:r>
            <a:r>
              <a:rPr lang="nl-NL" sz="1350" b="1" dirty="0">
                <a:solidFill>
                  <a:srgbClr val="0B9D9F"/>
                </a:solidFill>
                <a:latin typeface="HollandSans" pitchFamily="2" charset="0"/>
                <a:cs typeface="Arial"/>
              </a:rPr>
              <a:t> Netherlands </a:t>
            </a:r>
            <a:r>
              <a:rPr lang="nl-NL" sz="1350" b="1" dirty="0" err="1">
                <a:solidFill>
                  <a:srgbClr val="0B9D9F"/>
                </a:solidFill>
                <a:latin typeface="HollandSans" pitchFamily="2" charset="0"/>
                <a:cs typeface="Arial"/>
              </a:rPr>
              <a:t>became</a:t>
            </a:r>
            <a:r>
              <a:rPr lang="nl-NL" sz="1350" b="1" dirty="0">
                <a:solidFill>
                  <a:srgbClr val="0B9D9F"/>
                </a:solidFill>
                <a:latin typeface="HollandSans" pitchFamily="2" charset="0"/>
                <a:cs typeface="Arial"/>
              </a:rPr>
              <a:t> a </a:t>
            </a:r>
            <a:r>
              <a:rPr lang="nl-NL" sz="1350" b="1" dirty="0" err="1">
                <a:solidFill>
                  <a:srgbClr val="0B9D9F"/>
                </a:solidFill>
                <a:latin typeface="HollandSans" pitchFamily="2" charset="0"/>
                <a:cs typeface="Arial"/>
              </a:rPr>
              <a:t>key</a:t>
            </a:r>
            <a:r>
              <a:rPr lang="nl-NL" sz="1350" b="1" dirty="0">
                <a:solidFill>
                  <a:srgbClr val="0B9D9F"/>
                </a:solidFill>
                <a:latin typeface="HollandSans" pitchFamily="2" charset="0"/>
                <a:cs typeface="Arial"/>
              </a:rPr>
              <a:t> </a:t>
            </a:r>
            <a:r>
              <a:rPr lang="nl-NL" sz="1350" b="1" dirty="0" err="1">
                <a:solidFill>
                  <a:srgbClr val="0B9D9F"/>
                </a:solidFill>
                <a:latin typeface="HollandSans" pitchFamily="2" charset="0"/>
                <a:cs typeface="Arial"/>
              </a:rPr>
              <a:t>player</a:t>
            </a:r>
            <a:r>
              <a:rPr lang="nl-NL" sz="1350" b="1" dirty="0">
                <a:solidFill>
                  <a:srgbClr val="0B9D9F"/>
                </a:solidFill>
                <a:latin typeface="HollandSans" pitchFamily="2" charset="0"/>
                <a:cs typeface="Arial"/>
              </a:rPr>
              <a:t> </a:t>
            </a:r>
            <a:r>
              <a:rPr lang="nl-NL" sz="1350" b="1" dirty="0" err="1">
                <a:solidFill>
                  <a:srgbClr val="0B9D9F"/>
                </a:solidFill>
                <a:latin typeface="HollandSans" pitchFamily="2" charset="0"/>
                <a:cs typeface="Arial"/>
              </a:rPr>
              <a:t>for</a:t>
            </a:r>
            <a:r>
              <a:rPr lang="nl-NL" sz="1350" b="1" dirty="0">
                <a:solidFill>
                  <a:srgbClr val="0B9D9F"/>
                </a:solidFill>
                <a:latin typeface="HollandSans" pitchFamily="2" charset="0"/>
                <a:cs typeface="Arial"/>
              </a:rPr>
              <a:t> vaccine development</a:t>
            </a:r>
          </a:p>
        </p:txBody>
      </p:sp>
      <p:pic>
        <p:nvPicPr>
          <p:cNvPr id="29" name="Afbeelding 28" descr="Afbeelding met patroon, pixel, ontwerp&#10;&#10;Automatisch gegenereerde beschrijving">
            <a:extLst>
              <a:ext uri="{FF2B5EF4-FFF2-40B4-BE49-F238E27FC236}">
                <a16:creationId xmlns:a16="http://schemas.microsoft.com/office/drawing/2014/main" id="{8D635E4A-4DF0-D4D4-2907-57E1A3357CF5}"/>
              </a:ext>
            </a:extLst>
          </p:cNvPr>
          <p:cNvPicPr>
            <a:picLocks noChangeAspect="1"/>
          </p:cNvPicPr>
          <p:nvPr/>
        </p:nvPicPr>
        <p:blipFill>
          <a:blip r:embed="rId4"/>
          <a:stretch>
            <a:fillRect/>
          </a:stretch>
        </p:blipFill>
        <p:spPr>
          <a:xfrm>
            <a:off x="3361256" y="2792009"/>
            <a:ext cx="1198566" cy="1198566"/>
          </a:xfrm>
          <a:prstGeom prst="rect">
            <a:avLst/>
          </a:prstGeom>
        </p:spPr>
      </p:pic>
      <p:sp>
        <p:nvSpPr>
          <p:cNvPr id="30" name="Tekstvak 29">
            <a:extLst>
              <a:ext uri="{FF2B5EF4-FFF2-40B4-BE49-F238E27FC236}">
                <a16:creationId xmlns:a16="http://schemas.microsoft.com/office/drawing/2014/main" id="{724BF806-0B63-78AC-DDB3-BDE4AAF77156}"/>
              </a:ext>
            </a:extLst>
          </p:cNvPr>
          <p:cNvSpPr txBox="1"/>
          <p:nvPr/>
        </p:nvSpPr>
        <p:spPr>
          <a:xfrm>
            <a:off x="4995834" y="1639104"/>
            <a:ext cx="3495243" cy="692497"/>
          </a:xfrm>
          <a:prstGeom prst="rect">
            <a:avLst/>
          </a:prstGeom>
          <a:noFill/>
        </p:spPr>
        <p:txBody>
          <a:bodyPr wrap="square" lIns="68580" tIns="34290" rIns="68580" bIns="34290" rtlCol="0" anchor="t">
            <a:spAutoFit/>
          </a:bodyPr>
          <a:lstStyle/>
          <a:p>
            <a:pPr algn="l"/>
            <a:r>
              <a:rPr lang="nl-NL" sz="1350" b="1">
                <a:solidFill>
                  <a:srgbClr val="0B9D9F"/>
                </a:solidFill>
                <a:latin typeface="Arial"/>
                <a:cs typeface="Arial"/>
              </a:rPr>
              <a:t>How </a:t>
            </a:r>
            <a:r>
              <a:rPr lang="nl-NL" sz="1350" b="1" err="1">
                <a:solidFill>
                  <a:srgbClr val="0B9D9F"/>
                </a:solidFill>
                <a:latin typeface="Arial"/>
                <a:cs typeface="Arial"/>
              </a:rPr>
              <a:t>the</a:t>
            </a:r>
            <a:r>
              <a:rPr lang="nl-NL" sz="1350" b="1">
                <a:solidFill>
                  <a:srgbClr val="0B9D9F"/>
                </a:solidFill>
                <a:latin typeface="Arial"/>
                <a:cs typeface="Arial"/>
              </a:rPr>
              <a:t> Netherlands </a:t>
            </a:r>
            <a:r>
              <a:rPr lang="nl-NL" sz="1350" b="1" err="1">
                <a:solidFill>
                  <a:srgbClr val="0B9D9F"/>
                </a:solidFill>
                <a:latin typeface="Arial"/>
                <a:cs typeface="Arial"/>
              </a:rPr>
              <a:t>Allows</a:t>
            </a:r>
            <a:r>
              <a:rPr lang="nl-NL" sz="1350" b="1">
                <a:solidFill>
                  <a:srgbClr val="0B9D9F"/>
                </a:solidFill>
                <a:latin typeface="Arial"/>
                <a:cs typeface="Arial"/>
              </a:rPr>
              <a:t> </a:t>
            </a:r>
            <a:r>
              <a:rPr lang="nl-NL" sz="1350" b="1" err="1">
                <a:solidFill>
                  <a:srgbClr val="0B9D9F"/>
                </a:solidFill>
                <a:latin typeface="Arial"/>
                <a:cs typeface="Arial"/>
              </a:rPr>
              <a:t>Cell</a:t>
            </a:r>
            <a:r>
              <a:rPr lang="nl-NL" sz="1350" b="1">
                <a:solidFill>
                  <a:srgbClr val="0B9D9F"/>
                </a:solidFill>
                <a:latin typeface="Arial"/>
                <a:cs typeface="Arial"/>
              </a:rPr>
              <a:t> </a:t>
            </a:r>
            <a:r>
              <a:rPr lang="nl-NL" sz="1350" b="1" err="1">
                <a:solidFill>
                  <a:srgbClr val="0B9D9F"/>
                </a:solidFill>
                <a:latin typeface="Arial"/>
                <a:cs typeface="Arial"/>
              </a:rPr>
              <a:t>and</a:t>
            </a:r>
            <a:r>
              <a:rPr lang="nl-NL" sz="1350" b="1">
                <a:solidFill>
                  <a:srgbClr val="0B9D9F"/>
                </a:solidFill>
                <a:latin typeface="Arial"/>
                <a:cs typeface="Arial"/>
              </a:rPr>
              <a:t> Gene </a:t>
            </a:r>
            <a:r>
              <a:rPr lang="nl-NL" sz="1350" b="1" err="1">
                <a:solidFill>
                  <a:srgbClr val="0B9D9F"/>
                </a:solidFill>
                <a:latin typeface="Arial"/>
                <a:cs typeface="Arial"/>
              </a:rPr>
              <a:t>Therapy</a:t>
            </a:r>
            <a:r>
              <a:rPr lang="nl-NL" sz="1350" b="1">
                <a:solidFill>
                  <a:srgbClr val="0B9D9F"/>
                </a:solidFill>
                <a:latin typeface="Arial"/>
                <a:cs typeface="Arial"/>
              </a:rPr>
              <a:t> </a:t>
            </a:r>
            <a:r>
              <a:rPr lang="nl-NL" sz="1350" b="1" err="1">
                <a:solidFill>
                  <a:srgbClr val="0B9D9F"/>
                </a:solidFill>
                <a:latin typeface="Arial"/>
                <a:cs typeface="Arial"/>
              </a:rPr>
              <a:t>Businesses</a:t>
            </a:r>
            <a:r>
              <a:rPr lang="nl-NL" sz="1350" b="1">
                <a:solidFill>
                  <a:srgbClr val="0B9D9F"/>
                </a:solidFill>
                <a:latin typeface="Arial"/>
                <a:cs typeface="Arial"/>
              </a:rPr>
              <a:t> </a:t>
            </a:r>
            <a:r>
              <a:rPr lang="nl-NL" sz="1350" b="1" err="1">
                <a:solidFill>
                  <a:srgbClr val="0B9D9F"/>
                </a:solidFill>
                <a:latin typeface="Arial"/>
                <a:cs typeface="Arial"/>
              </a:rPr>
              <a:t>to</a:t>
            </a:r>
            <a:r>
              <a:rPr lang="nl-NL" sz="1350" b="1">
                <a:solidFill>
                  <a:srgbClr val="0B9D9F"/>
                </a:solidFill>
                <a:latin typeface="Arial"/>
                <a:cs typeface="Arial"/>
              </a:rPr>
              <a:t> </a:t>
            </a:r>
            <a:r>
              <a:rPr lang="nl-NL" sz="1350" b="1" err="1">
                <a:solidFill>
                  <a:srgbClr val="0B9D9F"/>
                </a:solidFill>
                <a:latin typeface="Arial"/>
                <a:cs typeface="Arial"/>
              </a:rPr>
              <a:t>Scale</a:t>
            </a:r>
            <a:r>
              <a:rPr lang="nl-NL" sz="1350" b="1">
                <a:solidFill>
                  <a:srgbClr val="0B9D9F"/>
                </a:solidFill>
                <a:latin typeface="Arial"/>
                <a:cs typeface="Arial"/>
              </a:rPr>
              <a:t>-up</a:t>
            </a:r>
            <a:br>
              <a:rPr lang="nl-NL" sz="1350">
                <a:solidFill>
                  <a:srgbClr val="0B9D9F"/>
                </a:solidFill>
              </a:rPr>
            </a:br>
            <a:endParaRPr lang="nl-NL" sz="1350">
              <a:solidFill>
                <a:srgbClr val="0B9D9F"/>
              </a:solidFill>
              <a:cs typeface="Calibri"/>
            </a:endParaRPr>
          </a:p>
        </p:txBody>
      </p:sp>
      <p:sp>
        <p:nvSpPr>
          <p:cNvPr id="31" name="Tekstvak 30">
            <a:extLst>
              <a:ext uri="{FF2B5EF4-FFF2-40B4-BE49-F238E27FC236}">
                <a16:creationId xmlns:a16="http://schemas.microsoft.com/office/drawing/2014/main" id="{2C54D4F7-304E-DAF2-612E-C96DB37F333E}"/>
              </a:ext>
            </a:extLst>
          </p:cNvPr>
          <p:cNvSpPr txBox="1"/>
          <p:nvPr/>
        </p:nvSpPr>
        <p:spPr>
          <a:xfrm>
            <a:off x="3600899" y="3816572"/>
            <a:ext cx="732224" cy="415498"/>
          </a:xfrm>
          <a:prstGeom prst="rect">
            <a:avLst/>
          </a:prstGeom>
          <a:noFill/>
        </p:spPr>
        <p:txBody>
          <a:bodyPr wrap="square" rtlCol="0">
            <a:spAutoFit/>
          </a:bodyPr>
          <a:lstStyle/>
          <a:p>
            <a:r>
              <a:rPr lang="nl-NL" sz="1050">
                <a:solidFill>
                  <a:srgbClr val="8B8B8B"/>
                </a:solidFill>
                <a:latin typeface="HollandSans" pitchFamily="2" charset="0"/>
              </a:rPr>
              <a:t>Full story</a:t>
            </a:r>
          </a:p>
        </p:txBody>
      </p:sp>
      <p:pic>
        <p:nvPicPr>
          <p:cNvPr id="32" name="Afbeelding 31" descr="Afbeelding met tekst, Menselijk gezicht, person, schermopname&#10;&#10;Automatisch gegenereerde beschrijving">
            <a:extLst>
              <a:ext uri="{FF2B5EF4-FFF2-40B4-BE49-F238E27FC236}">
                <a16:creationId xmlns:a16="http://schemas.microsoft.com/office/drawing/2014/main" id="{4784F1DE-9B92-7C56-74BA-FB85D7F56E03}"/>
              </a:ext>
            </a:extLst>
          </p:cNvPr>
          <p:cNvPicPr>
            <a:picLocks noChangeAspect="1"/>
          </p:cNvPicPr>
          <p:nvPr/>
        </p:nvPicPr>
        <p:blipFill>
          <a:blip r:embed="rId5"/>
          <a:stretch>
            <a:fillRect/>
          </a:stretch>
        </p:blipFill>
        <p:spPr>
          <a:xfrm>
            <a:off x="4995834" y="2303737"/>
            <a:ext cx="3518431" cy="1468562"/>
          </a:xfrm>
          <a:prstGeom prst="rect">
            <a:avLst/>
          </a:prstGeom>
        </p:spPr>
      </p:pic>
      <p:pic>
        <p:nvPicPr>
          <p:cNvPr id="33" name="Afbeelding 32" descr="Afbeelding met patroon, pixel&#10;&#10;Automatisch gegenereerde beschrijving">
            <a:extLst>
              <a:ext uri="{FF2B5EF4-FFF2-40B4-BE49-F238E27FC236}">
                <a16:creationId xmlns:a16="http://schemas.microsoft.com/office/drawing/2014/main" id="{FD8F92EF-2B1F-F6E1-DD7F-DA3D8C4DD4FF}"/>
              </a:ext>
            </a:extLst>
          </p:cNvPr>
          <p:cNvPicPr>
            <a:picLocks noChangeAspect="1"/>
          </p:cNvPicPr>
          <p:nvPr/>
        </p:nvPicPr>
        <p:blipFill>
          <a:blip r:embed="rId6"/>
          <a:stretch>
            <a:fillRect/>
          </a:stretch>
        </p:blipFill>
        <p:spPr>
          <a:xfrm>
            <a:off x="7730680" y="3354314"/>
            <a:ext cx="1062506" cy="1062506"/>
          </a:xfrm>
          <a:prstGeom prst="rect">
            <a:avLst/>
          </a:prstGeom>
        </p:spPr>
      </p:pic>
      <p:sp>
        <p:nvSpPr>
          <p:cNvPr id="34" name="Tekstvak 33">
            <a:extLst>
              <a:ext uri="{FF2B5EF4-FFF2-40B4-BE49-F238E27FC236}">
                <a16:creationId xmlns:a16="http://schemas.microsoft.com/office/drawing/2014/main" id="{559F879C-6CF2-9CFE-9C8B-793938D03F75}"/>
              </a:ext>
            </a:extLst>
          </p:cNvPr>
          <p:cNvSpPr txBox="1"/>
          <p:nvPr/>
        </p:nvSpPr>
        <p:spPr>
          <a:xfrm>
            <a:off x="7913233" y="4305562"/>
            <a:ext cx="756899" cy="253916"/>
          </a:xfrm>
          <a:prstGeom prst="rect">
            <a:avLst/>
          </a:prstGeom>
          <a:noFill/>
        </p:spPr>
        <p:txBody>
          <a:bodyPr wrap="square" rtlCol="0">
            <a:spAutoFit/>
          </a:bodyPr>
          <a:lstStyle/>
          <a:p>
            <a:r>
              <a:rPr lang="nl-NL" sz="1050">
                <a:solidFill>
                  <a:srgbClr val="8B8B8B"/>
                </a:solidFill>
                <a:latin typeface="HollandSans" pitchFamily="2" charset="0"/>
              </a:rPr>
              <a:t>Full story</a:t>
            </a:r>
          </a:p>
        </p:txBody>
      </p:sp>
    </p:spTree>
    <p:extLst>
      <p:ext uri="{BB962C8B-B14F-4D97-AF65-F5344CB8AC3E}">
        <p14:creationId xmlns:p14="http://schemas.microsoft.com/office/powerpoint/2010/main" val="1553079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Rechthoek 3">
            <a:extLst>
              <a:ext uri="{FF2B5EF4-FFF2-40B4-BE49-F238E27FC236}">
                <a16:creationId xmlns:a16="http://schemas.microsoft.com/office/drawing/2014/main" id="{96FBBBAC-3825-08AE-A01E-13FF60FCFF5E}"/>
              </a:ext>
            </a:extLst>
          </p:cNvPr>
          <p:cNvSpPr/>
          <p:nvPr/>
        </p:nvSpPr>
        <p:spPr>
          <a:xfrm>
            <a:off x="2838397" y="1844107"/>
            <a:ext cx="5674505" cy="1895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a:solidFill>
                  <a:srgbClr val="0B9D9F"/>
                </a:solidFill>
                <a:latin typeface="HollandSans" pitchFamily="2" charset="0"/>
              </a:rPr>
              <a:t>In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coming</a:t>
            </a:r>
            <a:r>
              <a:rPr lang="nl-NL" i="1">
                <a:solidFill>
                  <a:srgbClr val="0B9D9F"/>
                </a:solidFill>
                <a:latin typeface="HollandSans" pitchFamily="2" charset="0"/>
              </a:rPr>
              <a:t> </a:t>
            </a:r>
            <a:r>
              <a:rPr lang="nl-NL" i="1" err="1">
                <a:solidFill>
                  <a:srgbClr val="0B9D9F"/>
                </a:solidFill>
                <a:latin typeface="HollandSans" pitchFamily="2" charset="0"/>
              </a:rPr>
              <a:t>years</a:t>
            </a:r>
            <a:r>
              <a:rPr lang="nl-NL" i="1">
                <a:solidFill>
                  <a:srgbClr val="0B9D9F"/>
                </a:solidFill>
                <a:latin typeface="HollandSans" pitchFamily="2" charset="0"/>
              </a:rPr>
              <a:t>, </a:t>
            </a:r>
            <a:r>
              <a:rPr lang="nl-NL" i="1" err="1">
                <a:solidFill>
                  <a:srgbClr val="0B9D9F"/>
                </a:solidFill>
                <a:latin typeface="HollandSans" pitchFamily="2" charset="0"/>
              </a:rPr>
              <a:t>our</a:t>
            </a:r>
            <a:r>
              <a:rPr lang="nl-NL" i="1">
                <a:solidFill>
                  <a:srgbClr val="0B9D9F"/>
                </a:solidFill>
                <a:latin typeface="HollandSans" pitchFamily="2" charset="0"/>
              </a:rPr>
              <a:t> </a:t>
            </a:r>
            <a:r>
              <a:rPr lang="nl-NL" i="1" err="1">
                <a:solidFill>
                  <a:srgbClr val="0B9D9F"/>
                </a:solidFill>
                <a:latin typeface="HollandSans" pitchFamily="2" charset="0"/>
              </a:rPr>
              <a:t>government</a:t>
            </a:r>
            <a:r>
              <a:rPr lang="nl-NL" i="1">
                <a:solidFill>
                  <a:srgbClr val="0B9D9F"/>
                </a:solidFill>
                <a:latin typeface="HollandSans" pitchFamily="2" charset="0"/>
              </a:rPr>
              <a:t> </a:t>
            </a:r>
            <a:r>
              <a:rPr lang="nl-NL" i="1" err="1">
                <a:solidFill>
                  <a:srgbClr val="0B9D9F"/>
                </a:solidFill>
                <a:latin typeface="HollandSans" pitchFamily="2" charset="0"/>
              </a:rPr>
              <a:t>will</a:t>
            </a:r>
            <a:r>
              <a:rPr lang="nl-NL" i="1">
                <a:solidFill>
                  <a:srgbClr val="0B9D9F"/>
                </a:solidFill>
                <a:latin typeface="HollandSans" pitchFamily="2" charset="0"/>
              </a:rPr>
              <a:t> continue </a:t>
            </a:r>
            <a:r>
              <a:rPr lang="nl-NL" i="1" err="1">
                <a:solidFill>
                  <a:srgbClr val="0B9D9F"/>
                </a:solidFill>
                <a:latin typeface="HollandSans" pitchFamily="2" charset="0"/>
              </a:rPr>
              <a:t>to</a:t>
            </a:r>
            <a:r>
              <a:rPr lang="nl-NL" i="1">
                <a:solidFill>
                  <a:srgbClr val="0B9D9F"/>
                </a:solidFill>
                <a:latin typeface="HollandSans" pitchFamily="2" charset="0"/>
              </a:rPr>
              <a:t> </a:t>
            </a:r>
            <a:r>
              <a:rPr lang="nl-NL" i="1" err="1">
                <a:solidFill>
                  <a:srgbClr val="0B9D9F"/>
                </a:solidFill>
                <a:latin typeface="HollandSans" pitchFamily="2" charset="0"/>
              </a:rPr>
              <a:t>encourage</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support public-private partnerships. The ‘</a:t>
            </a:r>
            <a:r>
              <a:rPr lang="nl-NL" i="1" err="1">
                <a:solidFill>
                  <a:srgbClr val="0B9D9F"/>
                </a:solidFill>
                <a:latin typeface="HollandSans" pitchFamily="2" charset="0"/>
              </a:rPr>
              <a:t>quadruple</a:t>
            </a:r>
            <a:r>
              <a:rPr lang="nl-NL" i="1">
                <a:solidFill>
                  <a:srgbClr val="0B9D9F"/>
                </a:solidFill>
                <a:latin typeface="HollandSans" pitchFamily="2" charset="0"/>
              </a:rPr>
              <a:t> helix’ approach in </a:t>
            </a:r>
            <a:r>
              <a:rPr lang="nl-NL" i="1" err="1">
                <a:solidFill>
                  <a:srgbClr val="0B9D9F"/>
                </a:solidFill>
                <a:latin typeface="HollandSans" pitchFamily="2" charset="0"/>
              </a:rPr>
              <a:t>the</a:t>
            </a:r>
            <a:r>
              <a:rPr lang="nl-NL" i="1">
                <a:solidFill>
                  <a:srgbClr val="0B9D9F"/>
                </a:solidFill>
                <a:latin typeface="HollandSans" pitchFamily="2" charset="0"/>
              </a:rPr>
              <a:t> Life Sciences &amp; Health sector is </a:t>
            </a:r>
            <a:r>
              <a:rPr lang="nl-NL" i="1" err="1">
                <a:solidFill>
                  <a:srgbClr val="0B9D9F"/>
                </a:solidFill>
                <a:latin typeface="HollandSans" pitchFamily="2" charset="0"/>
              </a:rPr>
              <a:t>founded</a:t>
            </a:r>
            <a:r>
              <a:rPr lang="nl-NL" i="1">
                <a:solidFill>
                  <a:srgbClr val="0B9D9F"/>
                </a:solidFill>
                <a:latin typeface="HollandSans" pitchFamily="2" charset="0"/>
              </a:rPr>
              <a:t> on intensive </a:t>
            </a:r>
            <a:r>
              <a:rPr lang="nl-NL" i="1" err="1">
                <a:solidFill>
                  <a:srgbClr val="0B9D9F"/>
                </a:solidFill>
                <a:latin typeface="HollandSans" pitchFamily="2" charset="0"/>
              </a:rPr>
              <a:t>collaboration</a:t>
            </a:r>
            <a:r>
              <a:rPr lang="nl-NL" i="1">
                <a:solidFill>
                  <a:srgbClr val="0B9D9F"/>
                </a:solidFill>
                <a:latin typeface="HollandSans" pitchFamily="2" charset="0"/>
              </a:rPr>
              <a:t> </a:t>
            </a:r>
            <a:r>
              <a:rPr lang="nl-NL" i="1" err="1">
                <a:solidFill>
                  <a:srgbClr val="0B9D9F"/>
                </a:solidFill>
                <a:latin typeface="HollandSans" pitchFamily="2" charset="0"/>
              </a:rPr>
              <a:t>among</a:t>
            </a:r>
            <a:r>
              <a:rPr lang="nl-NL" i="1">
                <a:solidFill>
                  <a:srgbClr val="0B9D9F"/>
                </a:solidFill>
                <a:latin typeface="HollandSans" pitchFamily="2" charset="0"/>
              </a:rPr>
              <a:t> </a:t>
            </a:r>
            <a:r>
              <a:rPr lang="nl-NL" i="1" err="1">
                <a:solidFill>
                  <a:srgbClr val="0B9D9F"/>
                </a:solidFill>
                <a:latin typeface="HollandSans" pitchFamily="2" charset="0"/>
              </a:rPr>
              <a:t>knowledge</a:t>
            </a:r>
            <a:r>
              <a:rPr lang="nl-NL" i="1">
                <a:solidFill>
                  <a:srgbClr val="0B9D9F"/>
                </a:solidFill>
                <a:latin typeface="HollandSans" pitchFamily="2" charset="0"/>
              </a:rPr>
              <a:t> </a:t>
            </a:r>
            <a:r>
              <a:rPr lang="nl-NL" i="1" err="1">
                <a:solidFill>
                  <a:srgbClr val="0B9D9F"/>
                </a:solidFill>
                <a:latin typeface="HollandSans" pitchFamily="2" charset="0"/>
              </a:rPr>
              <a:t>institutes</a:t>
            </a:r>
            <a:r>
              <a:rPr lang="nl-NL" i="1">
                <a:solidFill>
                  <a:srgbClr val="0B9D9F"/>
                </a:solidFill>
                <a:latin typeface="HollandSans" pitchFamily="2" charset="0"/>
              </a:rPr>
              <a:t>, </a:t>
            </a:r>
            <a:r>
              <a:rPr lang="nl-NL" i="1" err="1">
                <a:solidFill>
                  <a:srgbClr val="0B9D9F"/>
                </a:solidFill>
                <a:latin typeface="HollandSans" pitchFamily="2" charset="0"/>
              </a:rPr>
              <a:t>government</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private sector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patient</a:t>
            </a:r>
            <a:r>
              <a:rPr lang="nl-NL" i="1">
                <a:solidFill>
                  <a:srgbClr val="0B9D9F"/>
                </a:solidFill>
                <a:latin typeface="HollandSans" pitchFamily="2" charset="0"/>
              </a:rPr>
              <a:t>.</a:t>
            </a:r>
            <a:endParaRPr lang="nl-NL" i="1">
              <a:solidFill>
                <a:srgbClr val="0B9D9F"/>
              </a:solidFill>
              <a:latin typeface="HollandSans" pitchFamily="2" charset="0"/>
              <a:cs typeface="Calibri"/>
            </a:endParaRPr>
          </a:p>
        </p:txBody>
      </p:sp>
      <p:sp>
        <p:nvSpPr>
          <p:cNvPr id="8" name="Tekstvak 7">
            <a:extLst>
              <a:ext uri="{FF2B5EF4-FFF2-40B4-BE49-F238E27FC236}">
                <a16:creationId xmlns:a16="http://schemas.microsoft.com/office/drawing/2014/main" id="{1CBBA445-B840-5DE0-B145-F6CC73B534F8}"/>
              </a:ext>
            </a:extLst>
          </p:cNvPr>
          <p:cNvSpPr txBox="1"/>
          <p:nvPr/>
        </p:nvSpPr>
        <p:spPr>
          <a:xfrm>
            <a:off x="2585710" y="1327706"/>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0" name="Tekstvak 9">
            <a:extLst>
              <a:ext uri="{FF2B5EF4-FFF2-40B4-BE49-F238E27FC236}">
                <a16:creationId xmlns:a16="http://schemas.microsoft.com/office/drawing/2014/main" id="{3FEC98BE-F354-28A1-D6FE-ED245B8526A7}"/>
              </a:ext>
            </a:extLst>
          </p:cNvPr>
          <p:cNvSpPr txBox="1"/>
          <p:nvPr/>
        </p:nvSpPr>
        <p:spPr>
          <a:xfrm rot="10800000">
            <a:off x="7913232" y="301651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pic>
        <p:nvPicPr>
          <p:cNvPr id="11" name="Picture 2" descr="Ernst Kuipers">
            <a:extLst>
              <a:ext uri="{FF2B5EF4-FFF2-40B4-BE49-F238E27FC236}">
                <a16:creationId xmlns:a16="http://schemas.microsoft.com/office/drawing/2014/main" id="{ED2D5438-7DD8-DC63-9DBE-7CD7C6E9E9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6" t="5006" r="18064"/>
          <a:stretch/>
        </p:blipFill>
        <p:spPr bwMode="auto">
          <a:xfrm>
            <a:off x="253093" y="1707719"/>
            <a:ext cx="1888760" cy="1920891"/>
          </a:xfrm>
          <a:prstGeom prst="ellipse">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27B17A90-526D-EA7C-5FFE-7EB25AFDFF1B}"/>
              </a:ext>
            </a:extLst>
          </p:cNvPr>
          <p:cNvSpPr txBox="1"/>
          <p:nvPr/>
        </p:nvSpPr>
        <p:spPr>
          <a:xfrm>
            <a:off x="2932691" y="3812045"/>
            <a:ext cx="3007490" cy="461665"/>
          </a:xfrm>
          <a:prstGeom prst="rect">
            <a:avLst/>
          </a:prstGeom>
          <a:noFill/>
        </p:spPr>
        <p:txBody>
          <a:bodyPr wrap="none" rtlCol="0">
            <a:spAutoFit/>
          </a:bodyPr>
          <a:lstStyle/>
          <a:p>
            <a:pPr marL="214313" indent="-214313">
              <a:buFontTx/>
              <a:buChar char="-"/>
            </a:pPr>
            <a:r>
              <a:rPr lang="nl-NL" sz="1200" dirty="0">
                <a:solidFill>
                  <a:srgbClr val="8B8B8B"/>
                </a:solidFill>
                <a:latin typeface="HollandSans" pitchFamily="2" charset="0"/>
              </a:rPr>
              <a:t>Ernst Kuipers</a:t>
            </a:r>
            <a:br>
              <a:rPr lang="nl-NL" sz="1200" dirty="0">
                <a:solidFill>
                  <a:srgbClr val="8B8B8B"/>
                </a:solidFill>
                <a:latin typeface="HollandSans" pitchFamily="2" charset="0"/>
              </a:rPr>
            </a:br>
            <a:r>
              <a:rPr lang="nl-NL" sz="1200" dirty="0">
                <a:solidFill>
                  <a:srgbClr val="8B8B8B"/>
                </a:solidFill>
                <a:latin typeface="HollandSans" pitchFamily="2" charset="0"/>
              </a:rPr>
              <a:t>Minister of Health, Welfare </a:t>
            </a:r>
            <a:r>
              <a:rPr lang="nl-NL" sz="1200" dirty="0" err="1">
                <a:solidFill>
                  <a:srgbClr val="8B8B8B"/>
                </a:solidFill>
                <a:latin typeface="HollandSans" pitchFamily="2" charset="0"/>
              </a:rPr>
              <a:t>and</a:t>
            </a:r>
            <a:r>
              <a:rPr lang="nl-NL" sz="1200" dirty="0">
                <a:solidFill>
                  <a:srgbClr val="8B8B8B"/>
                </a:solidFill>
                <a:latin typeface="HollandSans" pitchFamily="2" charset="0"/>
              </a:rPr>
              <a:t> Sport</a:t>
            </a:r>
          </a:p>
        </p:txBody>
      </p:sp>
      <p:sp>
        <p:nvSpPr>
          <p:cNvPr id="13" name="Titel 1">
            <a:extLst>
              <a:ext uri="{FF2B5EF4-FFF2-40B4-BE49-F238E27FC236}">
                <a16:creationId xmlns:a16="http://schemas.microsoft.com/office/drawing/2014/main" id="{A3ED918E-E876-AEE6-2C36-A3CFAA03D519}"/>
              </a:ext>
            </a:extLst>
          </p:cNvPr>
          <p:cNvSpPr txBox="1">
            <a:spLocks/>
          </p:cNvSpPr>
          <p:nvPr/>
        </p:nvSpPr>
        <p:spPr>
          <a:xfrm>
            <a:off x="89807" y="297185"/>
            <a:ext cx="9054193" cy="994172"/>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dirty="0" err="1">
                <a:solidFill>
                  <a:srgbClr val="F46E21"/>
                </a:solidFill>
                <a:latin typeface="HollandSans" pitchFamily="2" charset="0"/>
              </a:rPr>
              <a:t>Innovation</a:t>
            </a:r>
            <a:r>
              <a:rPr lang="nl-NL" sz="2100" dirty="0">
                <a:solidFill>
                  <a:srgbClr val="F46E21"/>
                </a:solidFill>
                <a:latin typeface="HollandSans" pitchFamily="2" charset="0"/>
              </a:rPr>
              <a:t> is </a:t>
            </a:r>
            <a:r>
              <a:rPr lang="nl-NL" sz="2100" dirty="0" err="1">
                <a:solidFill>
                  <a:srgbClr val="F46E21"/>
                </a:solidFill>
                <a:latin typeface="HollandSans" pitchFamily="2" charset="0"/>
              </a:rPr>
              <a:t>vital</a:t>
            </a:r>
            <a:r>
              <a:rPr lang="nl-NL" sz="2100" dirty="0">
                <a:solidFill>
                  <a:srgbClr val="F46E21"/>
                </a:solidFill>
                <a:latin typeface="HollandSans" pitchFamily="2" charset="0"/>
              </a:rPr>
              <a:t> </a:t>
            </a:r>
            <a:r>
              <a:rPr lang="nl-NL" sz="2100" dirty="0" err="1">
                <a:solidFill>
                  <a:srgbClr val="F46E21"/>
                </a:solidFill>
                <a:latin typeface="HollandSans" pitchFamily="2" charset="0"/>
              </a:rPr>
              <a:t>to</a:t>
            </a:r>
            <a:r>
              <a:rPr lang="nl-NL" sz="2100" dirty="0">
                <a:solidFill>
                  <a:srgbClr val="F46E21"/>
                </a:solidFill>
                <a:latin typeface="HollandSans" pitchFamily="2" charset="0"/>
              </a:rPr>
              <a:t> </a:t>
            </a:r>
            <a:r>
              <a:rPr lang="nl-NL" sz="2100" dirty="0" err="1">
                <a:solidFill>
                  <a:srgbClr val="F46E21"/>
                </a:solidFill>
                <a:latin typeface="HollandSans" pitchFamily="2" charset="0"/>
              </a:rPr>
              <a:t>address</a:t>
            </a:r>
            <a:r>
              <a:rPr lang="nl-NL" sz="2100" dirty="0">
                <a:solidFill>
                  <a:srgbClr val="F46E21"/>
                </a:solidFill>
                <a:latin typeface="HollandSans" pitchFamily="2" charset="0"/>
              </a:rPr>
              <a:t> </a:t>
            </a:r>
            <a:r>
              <a:rPr lang="nl-NL" sz="2100" dirty="0" err="1">
                <a:solidFill>
                  <a:srgbClr val="F46E21"/>
                </a:solidFill>
                <a:latin typeface="HollandSans" pitchFamily="2" charset="0"/>
              </a:rPr>
              <a:t>today’s</a:t>
            </a:r>
            <a:r>
              <a:rPr lang="nl-NL" sz="2100" dirty="0">
                <a:solidFill>
                  <a:srgbClr val="F46E21"/>
                </a:solidFill>
                <a:latin typeface="HollandSans" pitchFamily="2" charset="0"/>
              </a:rPr>
              <a:t> </a:t>
            </a:r>
            <a:r>
              <a:rPr lang="nl-NL" sz="2100" dirty="0" err="1">
                <a:solidFill>
                  <a:srgbClr val="F46E21"/>
                </a:solidFill>
                <a:latin typeface="HollandSans" pitchFamily="2" charset="0"/>
              </a:rPr>
              <a:t>foremost</a:t>
            </a:r>
            <a:r>
              <a:rPr lang="nl-NL" sz="2100" dirty="0">
                <a:solidFill>
                  <a:srgbClr val="F46E21"/>
                </a:solidFill>
                <a:latin typeface="HollandSans" pitchFamily="2" charset="0"/>
              </a:rPr>
              <a:t> </a:t>
            </a:r>
            <a:r>
              <a:rPr lang="nl-NL" sz="2100" dirty="0" err="1">
                <a:solidFill>
                  <a:srgbClr val="F46E21"/>
                </a:solidFill>
                <a:latin typeface="HollandSans" pitchFamily="2" charset="0"/>
              </a:rPr>
              <a:t>societal</a:t>
            </a:r>
            <a:r>
              <a:rPr lang="nl-NL" sz="2100" dirty="0">
                <a:solidFill>
                  <a:srgbClr val="F46E21"/>
                </a:solidFill>
                <a:latin typeface="HollandSans" pitchFamily="2" charset="0"/>
              </a:rPr>
              <a:t> </a:t>
            </a:r>
            <a:r>
              <a:rPr lang="nl-NL" sz="2100" dirty="0" err="1">
                <a:solidFill>
                  <a:srgbClr val="F46E21"/>
                </a:solidFill>
                <a:latin typeface="HollandSans" pitchFamily="2" charset="0"/>
              </a:rPr>
              <a:t>challenges</a:t>
            </a:r>
            <a:endParaRPr lang="nl-NL" sz="2100" dirty="0">
              <a:solidFill>
                <a:srgbClr val="F46E21"/>
              </a:solidFill>
              <a:latin typeface="HollandSans" pitchFamily="2" charset="0"/>
            </a:endParaRPr>
          </a:p>
        </p:txBody>
      </p:sp>
    </p:spTree>
    <p:extLst>
      <p:ext uri="{BB962C8B-B14F-4D97-AF65-F5344CB8AC3E}">
        <p14:creationId xmlns:p14="http://schemas.microsoft.com/office/powerpoint/2010/main" val="465137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2" name="Titel 1">
            <a:extLst>
              <a:ext uri="{FF2B5EF4-FFF2-40B4-BE49-F238E27FC236}">
                <a16:creationId xmlns:a16="http://schemas.microsoft.com/office/drawing/2014/main" id="{16E5B087-6C39-A561-1CA9-47CE8AD855DE}"/>
              </a:ext>
            </a:extLst>
          </p:cNvPr>
          <p:cNvSpPr txBox="1">
            <a:spLocks/>
          </p:cNvSpPr>
          <p:nvPr/>
        </p:nvSpPr>
        <p:spPr>
          <a:xfrm>
            <a:off x="369195" y="235738"/>
            <a:ext cx="2579819" cy="505259"/>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Clinical research</a:t>
            </a:r>
          </a:p>
        </p:txBody>
      </p:sp>
      <p:sp>
        <p:nvSpPr>
          <p:cNvPr id="3" name="Tekstvak 2">
            <a:extLst>
              <a:ext uri="{FF2B5EF4-FFF2-40B4-BE49-F238E27FC236}">
                <a16:creationId xmlns:a16="http://schemas.microsoft.com/office/drawing/2014/main" id="{A0396B24-C23B-E77F-AE4C-19A6299B2C21}"/>
              </a:ext>
            </a:extLst>
          </p:cNvPr>
          <p:cNvSpPr txBox="1"/>
          <p:nvPr/>
        </p:nvSpPr>
        <p:spPr>
          <a:xfrm>
            <a:off x="369195" y="1048256"/>
            <a:ext cx="5320678" cy="1546577"/>
          </a:xfrm>
          <a:prstGeom prst="rect">
            <a:avLst/>
          </a:prstGeom>
          <a:solidFill>
            <a:schemeClr val="bg1"/>
          </a:solidFill>
        </p:spPr>
        <p:txBody>
          <a:bodyPr wrap="square" rtlCol="0">
            <a:spAutoFit/>
          </a:bodyPr>
          <a:lstStyle/>
          <a:p>
            <a:r>
              <a:rPr lang="nl-NL" sz="1350" b="1" err="1">
                <a:solidFill>
                  <a:srgbClr val="8B8B8B"/>
                </a:solidFill>
                <a:latin typeface="HollandSans" pitchFamily="2" charset="0"/>
              </a:rPr>
              <a:t>Clinical</a:t>
            </a:r>
            <a:r>
              <a:rPr lang="nl-NL" sz="1350" b="1">
                <a:solidFill>
                  <a:srgbClr val="8B8B8B"/>
                </a:solidFill>
                <a:latin typeface="HollandSans" pitchFamily="2" charset="0"/>
              </a:rPr>
              <a:t> drug trials</a:t>
            </a:r>
          </a:p>
          <a:p>
            <a:endParaRPr lang="nl-NL" sz="1350" b="1">
              <a:solidFill>
                <a:srgbClr val="F46E21"/>
              </a:solidFill>
              <a:latin typeface="HollandSans" pitchFamily="2" charset="0"/>
            </a:endParaRPr>
          </a:p>
          <a:p>
            <a:r>
              <a:rPr lang="nl-NL" sz="1350">
                <a:solidFill>
                  <a:srgbClr val="8B8B8B"/>
                </a:solidFill>
                <a:latin typeface="HollandSans" pitchFamily="2" charset="0"/>
                <a:cs typeface="Arial" panose="020B0604020202020204" pitchFamily="34" charset="0"/>
              </a:rPr>
              <a:t>The Netherlands is </a:t>
            </a:r>
            <a:r>
              <a:rPr lang="nl-NL" sz="1350" err="1">
                <a:solidFill>
                  <a:srgbClr val="8B8B8B"/>
                </a:solidFill>
                <a:latin typeface="HollandSans" pitchFamily="2" charset="0"/>
                <a:cs typeface="Arial" panose="020B0604020202020204" pitchFamily="34" charset="0"/>
              </a:rPr>
              <a:t>renowned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for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its</a:t>
            </a:r>
            <a:r>
              <a:rPr lang="nl-NL" sz="1350">
                <a:solidFill>
                  <a:srgbClr val="8B8B8B"/>
                </a:solidFill>
                <a:latin typeface="HollandSans" pitchFamily="2" charset="0"/>
                <a:cs typeface="Arial" panose="020B0604020202020204" pitchFamily="34" charset="0"/>
              </a:rPr>
              <a:t> expertise in </a:t>
            </a:r>
            <a:r>
              <a:rPr lang="nl-NL" sz="1350" err="1">
                <a:solidFill>
                  <a:srgbClr val="8B8B8B"/>
                </a:solidFill>
                <a:latin typeface="HollandSans" pitchFamily="2" charset="0"/>
                <a:cs typeface="Arial" panose="020B0604020202020204" pitchFamily="34" charset="0"/>
              </a:rPr>
              <a:t>early</a:t>
            </a:r>
            <a:r>
              <a:rPr lang="nl-NL" sz="1350">
                <a:solidFill>
                  <a:srgbClr val="8B8B8B"/>
                </a:solidFill>
                <a:latin typeface="HollandSans" pitchFamily="2" charset="0"/>
                <a:cs typeface="Arial" panose="020B0604020202020204" pitchFamily="34" charset="0"/>
              </a:rPr>
              <a:t>-stage </a:t>
            </a:r>
            <a:r>
              <a:rPr lang="nl-NL" sz="1350" err="1">
                <a:solidFill>
                  <a:srgbClr val="8B8B8B"/>
                </a:solidFill>
                <a:latin typeface="HollandSans" pitchFamily="2" charset="0"/>
                <a:cs typeface="Arial" panose="020B0604020202020204" pitchFamily="34" charset="0"/>
              </a:rPr>
              <a:t>clinical</a:t>
            </a:r>
            <a:r>
              <a:rPr lang="nl-NL" sz="1350">
                <a:solidFill>
                  <a:srgbClr val="8B8B8B"/>
                </a:solidFill>
                <a:latin typeface="HollandSans" pitchFamily="2" charset="0"/>
                <a:cs typeface="Arial" panose="020B0604020202020204" pitchFamily="34" charset="0"/>
              </a:rPr>
              <a:t> research but </a:t>
            </a:r>
            <a:r>
              <a:rPr lang="nl-NL" sz="1350" err="1">
                <a:solidFill>
                  <a:srgbClr val="8B8B8B"/>
                </a:solidFill>
                <a:latin typeface="HollandSans" pitchFamily="2" charset="0"/>
                <a:cs typeface="Arial" panose="020B0604020202020204" pitchFamily="34" charset="0"/>
              </a:rPr>
              <a:t>performs</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equally</a:t>
            </a:r>
            <a:r>
              <a:rPr lang="nl-NL" sz="1350">
                <a:solidFill>
                  <a:srgbClr val="8B8B8B"/>
                </a:solidFill>
                <a:latin typeface="HollandSans" pitchFamily="2" charset="0"/>
                <a:cs typeface="Arial" panose="020B0604020202020204" pitchFamily="34" charset="0"/>
              </a:rPr>
              <a:t> well in </a:t>
            </a:r>
            <a:r>
              <a:rPr lang="nl-NL" sz="1350" err="1">
                <a:solidFill>
                  <a:srgbClr val="8B8B8B"/>
                </a:solidFill>
                <a:latin typeface="HollandSans" pitchFamily="2" charset="0"/>
                <a:cs typeface="Arial" panose="020B0604020202020204" pitchFamily="34" charset="0"/>
              </a:rPr>
              <a:t>other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clinical</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phases</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Around</a:t>
            </a:r>
            <a:r>
              <a:rPr lang="nl-NL" sz="1350">
                <a:solidFill>
                  <a:srgbClr val="8B8B8B"/>
                </a:solidFill>
                <a:latin typeface="HollandSans" pitchFamily="2" charset="0"/>
                <a:cs typeface="Arial" panose="020B0604020202020204" pitchFamily="34" charset="0"/>
              </a:rPr>
              <a:t> 600 new </a:t>
            </a:r>
            <a:r>
              <a:rPr lang="nl-NL" sz="1350" err="1">
                <a:solidFill>
                  <a:srgbClr val="8B8B8B"/>
                </a:solidFill>
                <a:latin typeface="HollandSans" pitchFamily="2" charset="0"/>
                <a:cs typeface="Arial" panose="020B0604020202020204" pitchFamily="34" charset="0"/>
              </a:rPr>
              <a:t>clinical</a:t>
            </a:r>
            <a:r>
              <a:rPr lang="nl-NL" sz="1350">
                <a:solidFill>
                  <a:srgbClr val="8B8B8B"/>
                </a:solidFill>
                <a:latin typeface="HollandSans" pitchFamily="2" charset="0"/>
                <a:cs typeface="Arial" panose="020B0604020202020204" pitchFamily="34" charset="0"/>
              </a:rPr>
              <a:t> drug trial are </a:t>
            </a:r>
            <a:r>
              <a:rPr lang="nl-NL" sz="1350" err="1">
                <a:solidFill>
                  <a:srgbClr val="8B8B8B"/>
                </a:solidFill>
                <a:latin typeface="HollandSans" pitchFamily="2" charset="0"/>
                <a:cs typeface="Arial" panose="020B0604020202020204" pitchFamily="34" charset="0"/>
              </a:rPr>
              <a:t>initiated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annually</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with</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approximately</a:t>
            </a:r>
            <a:r>
              <a:rPr lang="nl-NL" sz="1350">
                <a:solidFill>
                  <a:srgbClr val="8B8B8B"/>
                </a:solidFill>
                <a:latin typeface="HollandSans" pitchFamily="2" charset="0"/>
                <a:cs typeface="Arial" panose="020B0604020202020204" pitchFamily="34" charset="0"/>
              </a:rPr>
              <a:t> 60,000 </a:t>
            </a:r>
            <a:r>
              <a:rPr lang="nl-NL" sz="1350" err="1">
                <a:solidFill>
                  <a:srgbClr val="8B8B8B"/>
                </a:solidFill>
                <a:latin typeface="HollandSans" pitchFamily="2" charset="0"/>
                <a:cs typeface="Arial" panose="020B0604020202020204" pitchFamily="34" charset="0"/>
              </a:rPr>
              <a:t>participants</a:t>
            </a:r>
            <a:r>
              <a:rPr lang="nl-NL" sz="1350">
                <a:solidFill>
                  <a:srgbClr val="8B8B8B"/>
                </a:solidFill>
                <a:latin typeface="HollandSans" pitchFamily="2" charset="0"/>
                <a:cs typeface="Arial" panose="020B0604020202020204" pitchFamily="34" charset="0"/>
              </a:rPr>
              <a:t>.</a:t>
            </a:r>
          </a:p>
          <a:p>
            <a:endParaRPr lang="nl-NL" sz="1350">
              <a:solidFill>
                <a:srgbClr val="F46E21"/>
              </a:solidFill>
              <a:latin typeface="Arial" panose="020B0604020202020204" pitchFamily="34" charset="0"/>
              <a:cs typeface="Arial" panose="020B0604020202020204" pitchFamily="34" charset="0"/>
            </a:endParaRPr>
          </a:p>
        </p:txBody>
      </p:sp>
      <p:pic>
        <p:nvPicPr>
          <p:cNvPr id="5" name="Afbeelding 4" descr="Afbeelding met tekst, schermopname, cirkel, Lettertype&#10;&#10;Automatisch gegenereerde beschrijving">
            <a:extLst>
              <a:ext uri="{FF2B5EF4-FFF2-40B4-BE49-F238E27FC236}">
                <a16:creationId xmlns:a16="http://schemas.microsoft.com/office/drawing/2014/main" id="{DE0DAA99-5B64-686B-F436-4080C7B5610F}"/>
              </a:ext>
            </a:extLst>
          </p:cNvPr>
          <p:cNvPicPr>
            <a:picLocks noChangeAspect="1"/>
          </p:cNvPicPr>
          <p:nvPr/>
        </p:nvPicPr>
        <p:blipFill>
          <a:blip r:embed="rId3"/>
          <a:stretch>
            <a:fillRect/>
          </a:stretch>
        </p:blipFill>
        <p:spPr>
          <a:xfrm>
            <a:off x="5844976" y="1048256"/>
            <a:ext cx="2178446" cy="1815372"/>
          </a:xfrm>
          <a:prstGeom prst="rect">
            <a:avLst/>
          </a:prstGeom>
        </p:spPr>
      </p:pic>
      <p:pic>
        <p:nvPicPr>
          <p:cNvPr id="6" name="Afbeelding 5" descr="Afbeelding met Menselijk gezicht, tekst, persoon, glimlach&#10;&#10;Automatisch gegenereerde beschrijving">
            <a:extLst>
              <a:ext uri="{FF2B5EF4-FFF2-40B4-BE49-F238E27FC236}">
                <a16:creationId xmlns:a16="http://schemas.microsoft.com/office/drawing/2014/main" id="{9E5A5226-5DEE-9290-E1D4-734F9FBB517D}"/>
              </a:ext>
            </a:extLst>
          </p:cNvPr>
          <p:cNvPicPr>
            <a:picLocks noChangeAspect="1"/>
          </p:cNvPicPr>
          <p:nvPr/>
        </p:nvPicPr>
        <p:blipFill>
          <a:blip r:embed="rId4"/>
          <a:stretch>
            <a:fillRect/>
          </a:stretch>
        </p:blipFill>
        <p:spPr>
          <a:xfrm>
            <a:off x="1520208" y="3104630"/>
            <a:ext cx="4676291" cy="1308816"/>
          </a:xfrm>
          <a:prstGeom prst="rect">
            <a:avLst/>
          </a:prstGeom>
        </p:spPr>
      </p:pic>
      <p:pic>
        <p:nvPicPr>
          <p:cNvPr id="7" name="Afbeelding 6" descr="Afbeelding met patroon, plein, pixel, ontwerp&#10;&#10;Automatisch gegenereerde beschrijving">
            <a:extLst>
              <a:ext uri="{FF2B5EF4-FFF2-40B4-BE49-F238E27FC236}">
                <a16:creationId xmlns:a16="http://schemas.microsoft.com/office/drawing/2014/main" id="{74CE3989-F0CD-207E-0634-A069748843F5}"/>
              </a:ext>
            </a:extLst>
          </p:cNvPr>
          <p:cNvPicPr>
            <a:picLocks noChangeAspect="1"/>
          </p:cNvPicPr>
          <p:nvPr/>
        </p:nvPicPr>
        <p:blipFill>
          <a:blip r:embed="rId5"/>
          <a:stretch>
            <a:fillRect/>
          </a:stretch>
        </p:blipFill>
        <p:spPr>
          <a:xfrm>
            <a:off x="369194" y="3029287"/>
            <a:ext cx="1065956" cy="1065956"/>
          </a:xfrm>
          <a:prstGeom prst="rect">
            <a:avLst/>
          </a:prstGeom>
        </p:spPr>
      </p:pic>
      <p:sp>
        <p:nvSpPr>
          <p:cNvPr id="14" name="Tekstvak 13">
            <a:extLst>
              <a:ext uri="{FF2B5EF4-FFF2-40B4-BE49-F238E27FC236}">
                <a16:creationId xmlns:a16="http://schemas.microsoft.com/office/drawing/2014/main" id="{2D37D21A-BD02-EA7C-664A-72514D4F4A45}"/>
              </a:ext>
            </a:extLst>
          </p:cNvPr>
          <p:cNvSpPr txBox="1"/>
          <p:nvPr/>
        </p:nvSpPr>
        <p:spPr>
          <a:xfrm>
            <a:off x="518533" y="3979826"/>
            <a:ext cx="811441" cy="253916"/>
          </a:xfrm>
          <a:prstGeom prst="rect">
            <a:avLst/>
          </a:prstGeom>
          <a:noFill/>
        </p:spPr>
        <p:txBody>
          <a:bodyPr wrap="none" rtlCol="0">
            <a:spAutoFit/>
          </a:bodyPr>
          <a:lstStyle/>
          <a:p>
            <a:r>
              <a:rPr lang="nl-NL" sz="1050" err="1">
                <a:solidFill>
                  <a:srgbClr val="8B8B8B"/>
                </a:solidFill>
                <a:latin typeface="HollandSans" pitchFamily="2" charset="0"/>
              </a:rPr>
              <a:t>About</a:t>
            </a:r>
            <a:r>
              <a:rPr lang="nl-NL" sz="1050">
                <a:solidFill>
                  <a:srgbClr val="8B8B8B"/>
                </a:solidFill>
                <a:latin typeface="HollandSans" pitchFamily="2" charset="0"/>
              </a:rPr>
              <a:t> NKI</a:t>
            </a:r>
          </a:p>
        </p:txBody>
      </p:sp>
    </p:spTree>
    <p:extLst>
      <p:ext uri="{BB962C8B-B14F-4D97-AF65-F5344CB8AC3E}">
        <p14:creationId xmlns:p14="http://schemas.microsoft.com/office/powerpoint/2010/main" val="113151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cky Adriaansens">
            <a:extLst>
              <a:ext uri="{FF2B5EF4-FFF2-40B4-BE49-F238E27FC236}">
                <a16:creationId xmlns:a16="http://schemas.microsoft.com/office/drawing/2014/main" id="{DA78FFE2-B4DD-D779-E1EE-1D5AD957B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71" t="6339" r="26129" b="19126"/>
          <a:stretch/>
        </p:blipFill>
        <p:spPr bwMode="auto">
          <a:xfrm>
            <a:off x="429165" y="1707354"/>
            <a:ext cx="1888760" cy="1970773"/>
          </a:xfrm>
          <a:prstGeom prst="ellipse">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12B1969C-317D-09BA-7AFE-A40EBBABF466}"/>
              </a:ext>
            </a:extLst>
          </p:cNvPr>
          <p:cNvSpPr/>
          <p:nvPr/>
        </p:nvSpPr>
        <p:spPr>
          <a:xfrm>
            <a:off x="2926964" y="2162472"/>
            <a:ext cx="5674505" cy="1028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dirty="0">
                <a:solidFill>
                  <a:srgbClr val="0B9D9F"/>
                </a:solidFill>
                <a:latin typeface="HollandSans" pitchFamily="2" charset="0"/>
              </a:rPr>
              <a:t>I </a:t>
            </a:r>
            <a:r>
              <a:rPr lang="nl-NL" i="1" dirty="0" err="1">
                <a:solidFill>
                  <a:srgbClr val="0B9D9F"/>
                </a:solidFill>
                <a:latin typeface="HollandSans" pitchFamily="2" charset="0"/>
              </a:rPr>
              <a:t>am</a:t>
            </a:r>
            <a:r>
              <a:rPr lang="nl-NL" i="1" dirty="0">
                <a:solidFill>
                  <a:srgbClr val="0B9D9F"/>
                </a:solidFill>
                <a:latin typeface="HollandSans" pitchFamily="2" charset="0"/>
              </a:rPr>
              <a:t> </a:t>
            </a:r>
            <a:r>
              <a:rPr lang="nl-NL" i="1" dirty="0" err="1">
                <a:solidFill>
                  <a:srgbClr val="0B9D9F"/>
                </a:solidFill>
                <a:latin typeface="HollandSans" pitchFamily="2" charset="0"/>
              </a:rPr>
              <a:t>proud</a:t>
            </a:r>
            <a:r>
              <a:rPr lang="nl-NL" i="1" dirty="0">
                <a:solidFill>
                  <a:srgbClr val="0B9D9F"/>
                </a:solidFill>
                <a:latin typeface="HollandSans" pitchFamily="2" charset="0"/>
              </a:rPr>
              <a:t> </a:t>
            </a:r>
            <a:r>
              <a:rPr lang="nl-NL" i="1" dirty="0" err="1">
                <a:solidFill>
                  <a:srgbClr val="0B9D9F"/>
                </a:solidFill>
                <a:latin typeface="HollandSans" pitchFamily="2" charset="0"/>
              </a:rPr>
              <a:t>that</a:t>
            </a:r>
            <a:r>
              <a:rPr lang="nl-NL" i="1" dirty="0">
                <a:solidFill>
                  <a:srgbClr val="0B9D9F"/>
                </a:solidFill>
                <a:latin typeface="HollandSans" pitchFamily="2" charset="0"/>
              </a:rPr>
              <a:t> </a:t>
            </a:r>
            <a:r>
              <a:rPr lang="nl-NL" i="1" dirty="0" err="1">
                <a:solidFill>
                  <a:srgbClr val="0B9D9F"/>
                </a:solidFill>
                <a:latin typeface="HollandSans" pitchFamily="2" charset="0"/>
              </a:rPr>
              <a:t>our</a:t>
            </a:r>
            <a:r>
              <a:rPr lang="nl-NL" i="1" dirty="0">
                <a:solidFill>
                  <a:srgbClr val="0B9D9F"/>
                </a:solidFill>
                <a:latin typeface="HollandSans" pitchFamily="2" charset="0"/>
              </a:rPr>
              <a:t> </a:t>
            </a:r>
            <a:r>
              <a:rPr lang="nl-NL" i="1" dirty="0" err="1">
                <a:solidFill>
                  <a:srgbClr val="0B9D9F"/>
                </a:solidFill>
                <a:latin typeface="HollandSans" pitchFamily="2" charset="0"/>
              </a:rPr>
              <a:t>dynamic</a:t>
            </a:r>
            <a:r>
              <a:rPr lang="nl-NL" i="1" dirty="0">
                <a:solidFill>
                  <a:srgbClr val="0B9D9F"/>
                </a:solidFill>
                <a:latin typeface="HollandSans" pitchFamily="2" charset="0"/>
              </a:rPr>
              <a:t> </a:t>
            </a:r>
            <a:r>
              <a:rPr lang="nl-NL" i="1" dirty="0" err="1">
                <a:solidFill>
                  <a:srgbClr val="0B9D9F"/>
                </a:solidFill>
                <a:latin typeface="HollandSans" pitchFamily="2" charset="0"/>
              </a:rPr>
              <a:t>international</a:t>
            </a:r>
            <a:r>
              <a:rPr lang="nl-NL" i="1" dirty="0">
                <a:solidFill>
                  <a:srgbClr val="0B9D9F"/>
                </a:solidFill>
                <a:latin typeface="HollandSans" pitchFamily="2" charset="0"/>
              </a:rPr>
              <a:t> </a:t>
            </a:r>
            <a:r>
              <a:rPr lang="nl-NL" i="1" dirty="0" err="1">
                <a:solidFill>
                  <a:srgbClr val="0B9D9F"/>
                </a:solidFill>
                <a:latin typeface="HollandSans" pitchFamily="2" charset="0"/>
              </a:rPr>
              <a:t>ecosystem</a:t>
            </a:r>
            <a:r>
              <a:rPr lang="nl-NL" i="1" dirty="0">
                <a:solidFill>
                  <a:srgbClr val="0B9D9F"/>
                </a:solidFill>
                <a:latin typeface="HollandSans" pitchFamily="2" charset="0"/>
              </a:rPr>
              <a:t> </a:t>
            </a:r>
            <a:r>
              <a:rPr lang="nl-NL" i="1" dirty="0" err="1">
                <a:solidFill>
                  <a:srgbClr val="0B9D9F"/>
                </a:solidFill>
                <a:latin typeface="HollandSans" pitchFamily="2" charset="0"/>
              </a:rPr>
              <a:t>brings</a:t>
            </a:r>
            <a:r>
              <a:rPr lang="nl-NL" i="1" dirty="0">
                <a:solidFill>
                  <a:srgbClr val="0B9D9F"/>
                </a:solidFill>
                <a:latin typeface="HollandSans" pitchFamily="2" charset="0"/>
              </a:rPr>
              <a:t> </a:t>
            </a:r>
            <a:r>
              <a:rPr lang="nl-NL" i="1" dirty="0" err="1">
                <a:solidFill>
                  <a:srgbClr val="0B9D9F"/>
                </a:solidFill>
                <a:latin typeface="HollandSans" pitchFamily="2" charset="0"/>
              </a:rPr>
              <a:t>together</a:t>
            </a:r>
            <a:r>
              <a:rPr lang="nl-NL" i="1" dirty="0">
                <a:solidFill>
                  <a:srgbClr val="0B9D9F"/>
                </a:solidFill>
                <a:latin typeface="HollandSans" pitchFamily="2" charset="0"/>
              </a:rPr>
              <a:t> </a:t>
            </a:r>
            <a:r>
              <a:rPr lang="nl-NL" i="1" dirty="0" err="1">
                <a:solidFill>
                  <a:srgbClr val="0B9D9F"/>
                </a:solidFill>
                <a:latin typeface="HollandSans" pitchFamily="2" charset="0"/>
              </a:rPr>
              <a:t>innovative</a:t>
            </a:r>
            <a:r>
              <a:rPr lang="nl-NL" i="1" dirty="0">
                <a:solidFill>
                  <a:srgbClr val="0B9D9F"/>
                </a:solidFill>
                <a:latin typeface="HollandSans" pitchFamily="2" charset="0"/>
              </a:rPr>
              <a:t> companies </a:t>
            </a:r>
            <a:r>
              <a:rPr lang="nl-NL" i="1" dirty="0" err="1">
                <a:solidFill>
                  <a:srgbClr val="0B9D9F"/>
                </a:solidFill>
                <a:latin typeface="HollandSans" pitchFamily="2" charset="0"/>
              </a:rPr>
              <a:t>and</a:t>
            </a:r>
            <a:r>
              <a:rPr lang="nl-NL" i="1" dirty="0">
                <a:solidFill>
                  <a:srgbClr val="0B9D9F"/>
                </a:solidFill>
                <a:latin typeface="HollandSans" pitchFamily="2" charset="0"/>
              </a:rPr>
              <a:t> </a:t>
            </a:r>
            <a:r>
              <a:rPr lang="nl-NL" i="1" dirty="0" err="1">
                <a:solidFill>
                  <a:srgbClr val="0B9D9F"/>
                </a:solidFill>
                <a:latin typeface="HollandSans" pitchFamily="2" charset="0"/>
              </a:rPr>
              <a:t>researchers</a:t>
            </a:r>
            <a:r>
              <a:rPr lang="nl-NL" i="1" dirty="0">
                <a:solidFill>
                  <a:srgbClr val="0B9D9F"/>
                </a:solidFill>
                <a:latin typeface="HollandSans" pitchFamily="2" charset="0"/>
              </a:rPr>
              <a:t> </a:t>
            </a:r>
            <a:r>
              <a:rPr lang="nl-NL" i="1" dirty="0" err="1">
                <a:solidFill>
                  <a:srgbClr val="0B9D9F"/>
                </a:solidFill>
                <a:latin typeface="HollandSans" pitchFamily="2" charset="0"/>
              </a:rPr>
              <a:t>from</a:t>
            </a:r>
            <a:r>
              <a:rPr lang="nl-NL" i="1" dirty="0">
                <a:solidFill>
                  <a:srgbClr val="0B9D9F"/>
                </a:solidFill>
                <a:latin typeface="HollandSans" pitchFamily="2" charset="0"/>
              </a:rPr>
              <a:t> </a:t>
            </a:r>
            <a:r>
              <a:rPr lang="nl-NL" i="1" dirty="0" err="1">
                <a:solidFill>
                  <a:srgbClr val="0B9D9F"/>
                </a:solidFill>
                <a:latin typeface="HollandSans" pitchFamily="2" charset="0"/>
              </a:rPr>
              <a:t>around</a:t>
            </a:r>
            <a:r>
              <a:rPr lang="nl-NL" i="1" dirty="0">
                <a:solidFill>
                  <a:srgbClr val="0B9D9F"/>
                </a:solidFill>
                <a:latin typeface="HollandSans" pitchFamily="2" charset="0"/>
              </a:rPr>
              <a:t>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world</a:t>
            </a:r>
            <a:r>
              <a:rPr lang="nl-NL" i="1" dirty="0">
                <a:solidFill>
                  <a:srgbClr val="0B9D9F"/>
                </a:solidFill>
                <a:latin typeface="HollandSans" pitchFamily="2" charset="0"/>
              </a:rPr>
              <a:t> </a:t>
            </a:r>
            <a:r>
              <a:rPr lang="nl-NL" i="1" dirty="0" err="1">
                <a:solidFill>
                  <a:srgbClr val="0B9D9F"/>
                </a:solidFill>
                <a:latin typeface="HollandSans" pitchFamily="2" charset="0"/>
              </a:rPr>
              <a:t>to</a:t>
            </a:r>
            <a:r>
              <a:rPr lang="nl-NL" i="1" dirty="0">
                <a:solidFill>
                  <a:srgbClr val="0B9D9F"/>
                </a:solidFill>
                <a:latin typeface="HollandSans" pitchFamily="2" charset="0"/>
              </a:rPr>
              <a:t> make a </a:t>
            </a:r>
            <a:r>
              <a:rPr lang="nl-NL" i="1" dirty="0" err="1">
                <a:solidFill>
                  <a:srgbClr val="0B9D9F"/>
                </a:solidFill>
                <a:latin typeface="HollandSans" pitchFamily="2" charset="0"/>
              </a:rPr>
              <a:t>vital</a:t>
            </a:r>
            <a:r>
              <a:rPr lang="nl-NL" i="1" dirty="0">
                <a:solidFill>
                  <a:srgbClr val="0B9D9F"/>
                </a:solidFill>
                <a:latin typeface="HollandSans" pitchFamily="2" charset="0"/>
              </a:rPr>
              <a:t> impact in </a:t>
            </a:r>
            <a:r>
              <a:rPr lang="nl-NL" i="1" dirty="0" err="1">
                <a:solidFill>
                  <a:srgbClr val="0B9D9F"/>
                </a:solidFill>
                <a:latin typeface="HollandSans" pitchFamily="2" charset="0"/>
              </a:rPr>
              <a:t>the</a:t>
            </a:r>
            <a:r>
              <a:rPr lang="nl-NL" i="1" dirty="0">
                <a:solidFill>
                  <a:srgbClr val="0B9D9F"/>
                </a:solidFill>
                <a:latin typeface="HollandSans" pitchFamily="2" charset="0"/>
              </a:rPr>
              <a:t> field. </a:t>
            </a:r>
            <a:r>
              <a:rPr lang="nl-NL" i="1" dirty="0" err="1">
                <a:solidFill>
                  <a:srgbClr val="0B9D9F"/>
                </a:solidFill>
                <a:latin typeface="HollandSans" pitchFamily="2" charset="0"/>
              </a:rPr>
              <a:t>Now</a:t>
            </a:r>
            <a:r>
              <a:rPr lang="nl-NL" i="1" dirty="0">
                <a:solidFill>
                  <a:srgbClr val="0B9D9F"/>
                </a:solidFill>
                <a:latin typeface="HollandSans" pitchFamily="2" charset="0"/>
              </a:rPr>
              <a:t>, more </a:t>
            </a:r>
            <a:r>
              <a:rPr lang="nl-NL" i="1" dirty="0" err="1">
                <a:solidFill>
                  <a:srgbClr val="0B9D9F"/>
                </a:solidFill>
                <a:latin typeface="HollandSans" pitchFamily="2" charset="0"/>
              </a:rPr>
              <a:t>than</a:t>
            </a:r>
            <a:r>
              <a:rPr lang="nl-NL" i="1" dirty="0">
                <a:solidFill>
                  <a:srgbClr val="0B9D9F"/>
                </a:solidFill>
                <a:latin typeface="HollandSans" pitchFamily="2" charset="0"/>
              </a:rPr>
              <a:t> ever, I </a:t>
            </a:r>
            <a:r>
              <a:rPr lang="nl-NL" i="1" dirty="0" err="1">
                <a:solidFill>
                  <a:srgbClr val="0B9D9F"/>
                </a:solidFill>
                <a:latin typeface="HollandSans" pitchFamily="2" charset="0"/>
              </a:rPr>
              <a:t>believe</a:t>
            </a:r>
            <a:r>
              <a:rPr lang="nl-NL" i="1" dirty="0">
                <a:solidFill>
                  <a:srgbClr val="0B9D9F"/>
                </a:solidFill>
                <a:latin typeface="HollandSans" pitchFamily="2" charset="0"/>
              </a:rPr>
              <a:t> we are </a:t>
            </a:r>
            <a:r>
              <a:rPr lang="nl-NL" i="1" dirty="0" err="1">
                <a:solidFill>
                  <a:srgbClr val="0B9D9F"/>
                </a:solidFill>
                <a:latin typeface="HollandSans" pitchFamily="2" charset="0"/>
              </a:rPr>
              <a:t>truly</a:t>
            </a:r>
            <a:r>
              <a:rPr lang="nl-NL" i="1" dirty="0">
                <a:solidFill>
                  <a:srgbClr val="0B9D9F"/>
                </a:solidFill>
                <a:latin typeface="HollandSans" pitchFamily="2" charset="0"/>
              </a:rPr>
              <a:t> well </a:t>
            </a:r>
            <a:r>
              <a:rPr lang="nl-NL" i="1" dirty="0" err="1">
                <a:solidFill>
                  <a:srgbClr val="0B9D9F"/>
                </a:solidFill>
                <a:latin typeface="HollandSans" pitchFamily="2" charset="0"/>
              </a:rPr>
              <a:t>positioned</a:t>
            </a:r>
            <a:r>
              <a:rPr lang="nl-NL" i="1" dirty="0">
                <a:solidFill>
                  <a:srgbClr val="0B9D9F"/>
                </a:solidFill>
                <a:latin typeface="HollandSans" pitchFamily="2" charset="0"/>
              </a:rPr>
              <a:t> </a:t>
            </a:r>
            <a:r>
              <a:rPr lang="nl-NL" i="1" dirty="0" err="1">
                <a:solidFill>
                  <a:srgbClr val="0B9D9F"/>
                </a:solidFill>
                <a:latin typeface="HollandSans" pitchFamily="2" charset="0"/>
              </a:rPr>
              <a:t>to</a:t>
            </a:r>
            <a:r>
              <a:rPr lang="nl-NL" i="1" dirty="0">
                <a:solidFill>
                  <a:srgbClr val="0B9D9F"/>
                </a:solidFill>
                <a:latin typeface="HollandSans" pitchFamily="2" charset="0"/>
              </a:rPr>
              <a:t> </a:t>
            </a:r>
            <a:r>
              <a:rPr lang="nl-NL" i="1" dirty="0" err="1">
                <a:solidFill>
                  <a:srgbClr val="0B9D9F"/>
                </a:solidFill>
                <a:latin typeface="HollandSans" pitchFamily="2" charset="0"/>
              </a:rPr>
              <a:t>develop</a:t>
            </a:r>
            <a:r>
              <a:rPr lang="nl-NL" i="1" dirty="0">
                <a:solidFill>
                  <a:srgbClr val="0B9D9F"/>
                </a:solidFill>
                <a:latin typeface="HollandSans" pitchFamily="2" charset="0"/>
              </a:rPr>
              <a:t> </a:t>
            </a:r>
            <a:r>
              <a:rPr lang="nl-NL" i="1" dirty="0" err="1">
                <a:solidFill>
                  <a:srgbClr val="0B9D9F"/>
                </a:solidFill>
                <a:latin typeface="HollandSans" pitchFamily="2" charset="0"/>
              </a:rPr>
              <a:t>advancements</a:t>
            </a:r>
            <a:r>
              <a:rPr lang="nl-NL" i="1" dirty="0">
                <a:solidFill>
                  <a:srgbClr val="0B9D9F"/>
                </a:solidFill>
                <a:latin typeface="HollandSans" pitchFamily="2" charset="0"/>
              </a:rPr>
              <a:t> </a:t>
            </a:r>
            <a:r>
              <a:rPr lang="nl-NL" i="1" dirty="0" err="1">
                <a:solidFill>
                  <a:srgbClr val="0B9D9F"/>
                </a:solidFill>
                <a:latin typeface="HollandSans" pitchFamily="2" charset="0"/>
              </a:rPr>
              <a:t>for</a:t>
            </a:r>
            <a:r>
              <a:rPr lang="nl-NL" i="1" dirty="0">
                <a:solidFill>
                  <a:srgbClr val="0B9D9F"/>
                </a:solidFill>
                <a:latin typeface="HollandSans" pitchFamily="2" charset="0"/>
              </a:rPr>
              <a:t>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future</a:t>
            </a:r>
            <a:r>
              <a:rPr lang="nl-NL" i="1" dirty="0">
                <a:solidFill>
                  <a:srgbClr val="0B9D9F"/>
                </a:solidFill>
                <a:latin typeface="HollandSans" pitchFamily="2" charset="0"/>
              </a:rPr>
              <a:t> of </a:t>
            </a:r>
            <a:r>
              <a:rPr lang="nl-NL" i="1" dirty="0" err="1">
                <a:solidFill>
                  <a:srgbClr val="0B9D9F"/>
                </a:solidFill>
                <a:latin typeface="HollandSans" pitchFamily="2" charset="0"/>
              </a:rPr>
              <a:t>global</a:t>
            </a:r>
            <a:r>
              <a:rPr lang="nl-NL" i="1" dirty="0">
                <a:solidFill>
                  <a:srgbClr val="0B9D9F"/>
                </a:solidFill>
                <a:latin typeface="HollandSans" pitchFamily="2" charset="0"/>
              </a:rPr>
              <a:t> health.</a:t>
            </a:r>
            <a:endParaRPr lang="nl-NL" i="1" dirty="0">
              <a:solidFill>
                <a:srgbClr val="0B9D9F"/>
              </a:solidFill>
              <a:latin typeface="HollandSans" pitchFamily="2" charset="0"/>
              <a:cs typeface="Calibri"/>
            </a:endParaRPr>
          </a:p>
        </p:txBody>
      </p:sp>
      <p:sp>
        <p:nvSpPr>
          <p:cNvPr id="17" name="Tekstvak 16">
            <a:extLst>
              <a:ext uri="{FF2B5EF4-FFF2-40B4-BE49-F238E27FC236}">
                <a16:creationId xmlns:a16="http://schemas.microsoft.com/office/drawing/2014/main" id="{B098E810-2B89-70A9-CFE5-E5F61371F73E}"/>
              </a:ext>
            </a:extLst>
          </p:cNvPr>
          <p:cNvSpPr txBox="1"/>
          <p:nvPr/>
        </p:nvSpPr>
        <p:spPr>
          <a:xfrm rot="10800000">
            <a:off x="7913233" y="316302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8" name="Tekstvak 17">
            <a:extLst>
              <a:ext uri="{FF2B5EF4-FFF2-40B4-BE49-F238E27FC236}">
                <a16:creationId xmlns:a16="http://schemas.microsoft.com/office/drawing/2014/main" id="{ACA4A77C-34BF-A80C-BADF-C385787E512D}"/>
              </a:ext>
            </a:extLst>
          </p:cNvPr>
          <p:cNvSpPr txBox="1"/>
          <p:nvPr/>
        </p:nvSpPr>
        <p:spPr>
          <a:xfrm>
            <a:off x="2491416" y="1193003"/>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20" name="Tekstvak 19">
            <a:extLst>
              <a:ext uri="{FF2B5EF4-FFF2-40B4-BE49-F238E27FC236}">
                <a16:creationId xmlns:a16="http://schemas.microsoft.com/office/drawing/2014/main" id="{CEDBB986-181D-B95E-603A-8F09488F5AC1}"/>
              </a:ext>
            </a:extLst>
          </p:cNvPr>
          <p:cNvSpPr txBox="1"/>
          <p:nvPr/>
        </p:nvSpPr>
        <p:spPr>
          <a:xfrm>
            <a:off x="21793" y="459010"/>
            <a:ext cx="9085051" cy="392415"/>
          </a:xfrm>
          <a:prstGeom prst="rect">
            <a:avLst/>
          </a:prstGeom>
          <a:noFill/>
        </p:spPr>
        <p:txBody>
          <a:bodyPr wrap="none" lIns="68580" tIns="34290" rIns="68580" bIns="34290" rtlCol="0" anchor="t">
            <a:spAutoFit/>
          </a:bodyPr>
          <a:lstStyle/>
          <a:p>
            <a:r>
              <a:rPr lang="nl-NL" sz="2100" b="1" dirty="0">
                <a:solidFill>
                  <a:srgbClr val="F46E21"/>
                </a:solidFill>
                <a:latin typeface="HollandSans" pitchFamily="2" charset="0"/>
                <a:cs typeface="Arial"/>
              </a:rPr>
              <a:t>The Life Sciences &amp; Health sector in </a:t>
            </a:r>
            <a:r>
              <a:rPr lang="nl-NL" sz="2100" b="1" dirty="0" err="1">
                <a:solidFill>
                  <a:srgbClr val="F46E21"/>
                </a:solidFill>
                <a:latin typeface="HollandSans" pitchFamily="2" charset="0"/>
                <a:cs typeface="Arial"/>
              </a:rPr>
              <a:t>the</a:t>
            </a:r>
            <a:r>
              <a:rPr lang="nl-NL" sz="2100" b="1" dirty="0">
                <a:solidFill>
                  <a:srgbClr val="F46E21"/>
                </a:solidFill>
                <a:latin typeface="HollandSans" pitchFamily="2" charset="0"/>
                <a:cs typeface="Arial"/>
              </a:rPr>
              <a:t> Netherlands is </a:t>
            </a:r>
            <a:r>
              <a:rPr lang="nl-NL" sz="2100" b="1" dirty="0" err="1">
                <a:solidFill>
                  <a:srgbClr val="F46E21"/>
                </a:solidFill>
                <a:latin typeface="HollandSans" pitchFamily="2" charset="0"/>
                <a:cs typeface="Arial"/>
              </a:rPr>
              <a:t>flourishing</a:t>
            </a:r>
            <a:endParaRPr lang="nl-NL" sz="2100" b="1" dirty="0">
              <a:solidFill>
                <a:srgbClr val="F46E21"/>
              </a:solidFill>
              <a:latin typeface="HollandSans" pitchFamily="2" charset="0"/>
              <a:cs typeface="Arial"/>
            </a:endParaRPr>
          </a:p>
        </p:txBody>
      </p:sp>
      <p:sp>
        <p:nvSpPr>
          <p:cNvPr id="21" name="Tekstvak 20">
            <a:extLst>
              <a:ext uri="{FF2B5EF4-FFF2-40B4-BE49-F238E27FC236}">
                <a16:creationId xmlns:a16="http://schemas.microsoft.com/office/drawing/2014/main" id="{9E549546-D8D6-199C-9E6F-66CF2358CF00}"/>
              </a:ext>
            </a:extLst>
          </p:cNvPr>
          <p:cNvSpPr txBox="1"/>
          <p:nvPr/>
        </p:nvSpPr>
        <p:spPr>
          <a:xfrm>
            <a:off x="2926964" y="3728958"/>
            <a:ext cx="3714350" cy="461665"/>
          </a:xfrm>
          <a:prstGeom prst="rect">
            <a:avLst/>
          </a:prstGeom>
          <a:noFill/>
        </p:spPr>
        <p:txBody>
          <a:bodyPr wrap="none" rtlCol="0">
            <a:spAutoFit/>
          </a:bodyPr>
          <a:lstStyle/>
          <a:p>
            <a:pPr marL="214313" indent="-214313">
              <a:buFontTx/>
              <a:buChar char="-"/>
            </a:pPr>
            <a:r>
              <a:rPr lang="nl-NL" sz="1200" dirty="0">
                <a:solidFill>
                  <a:srgbClr val="8B8B8B"/>
                </a:solidFill>
                <a:latin typeface="HollandSans" pitchFamily="2" charset="0"/>
              </a:rPr>
              <a:t>Micky Adriaansens, </a:t>
            </a:r>
            <a:br>
              <a:rPr lang="nl-NL" sz="1200" dirty="0">
                <a:solidFill>
                  <a:srgbClr val="8B8B8B"/>
                </a:solidFill>
                <a:latin typeface="HollandSans" pitchFamily="2" charset="0"/>
              </a:rPr>
            </a:br>
            <a:r>
              <a:rPr lang="nl-NL" sz="1200" dirty="0">
                <a:solidFill>
                  <a:srgbClr val="8B8B8B"/>
                </a:solidFill>
                <a:latin typeface="HollandSans" pitchFamily="2" charset="0"/>
              </a:rPr>
              <a:t>Minister of </a:t>
            </a:r>
            <a:r>
              <a:rPr lang="nl-NL" sz="1200" dirty="0" err="1">
                <a:solidFill>
                  <a:srgbClr val="8B8B8B"/>
                </a:solidFill>
                <a:latin typeface="HollandSans" pitchFamily="2" charset="0"/>
              </a:rPr>
              <a:t>Economic</a:t>
            </a:r>
            <a:r>
              <a:rPr lang="nl-NL" sz="1200" dirty="0">
                <a:solidFill>
                  <a:srgbClr val="8B8B8B"/>
                </a:solidFill>
                <a:latin typeface="HollandSans" pitchFamily="2" charset="0"/>
              </a:rPr>
              <a:t> </a:t>
            </a:r>
            <a:r>
              <a:rPr lang="nl-NL" sz="1200" dirty="0" err="1">
                <a:solidFill>
                  <a:srgbClr val="8B8B8B"/>
                </a:solidFill>
                <a:latin typeface="HollandSans" pitchFamily="2" charset="0"/>
              </a:rPr>
              <a:t>Affairs</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Climate</a:t>
            </a:r>
            <a:r>
              <a:rPr lang="nl-NL" sz="1200" dirty="0">
                <a:solidFill>
                  <a:srgbClr val="8B8B8B"/>
                </a:solidFill>
                <a:latin typeface="HollandSans" pitchFamily="2" charset="0"/>
              </a:rPr>
              <a:t> Policy</a:t>
            </a:r>
          </a:p>
        </p:txBody>
      </p:sp>
    </p:spTree>
    <p:extLst>
      <p:ext uri="{BB962C8B-B14F-4D97-AF65-F5344CB8AC3E}">
        <p14:creationId xmlns:p14="http://schemas.microsoft.com/office/powerpoint/2010/main" val="485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4" name="Afbeelding 3" descr="Afbeelding met tekst, schermopname, Lettertype, ontwerp&#10;&#10;Automatisch gegenereerde beschrijving">
            <a:extLst>
              <a:ext uri="{FF2B5EF4-FFF2-40B4-BE49-F238E27FC236}">
                <a16:creationId xmlns:a16="http://schemas.microsoft.com/office/drawing/2014/main" id="{465F31DD-C229-34CE-9831-A01EE9268D4D}"/>
              </a:ext>
            </a:extLst>
          </p:cNvPr>
          <p:cNvPicPr>
            <a:picLocks noChangeAspect="1"/>
          </p:cNvPicPr>
          <p:nvPr/>
        </p:nvPicPr>
        <p:blipFill>
          <a:blip r:embed="rId3"/>
          <a:stretch>
            <a:fillRect/>
          </a:stretch>
        </p:blipFill>
        <p:spPr>
          <a:xfrm>
            <a:off x="565284" y="1826159"/>
            <a:ext cx="4004246" cy="2717166"/>
          </a:xfrm>
          <a:prstGeom prst="rect">
            <a:avLst/>
          </a:prstGeom>
        </p:spPr>
      </p:pic>
      <p:grpSp>
        <p:nvGrpSpPr>
          <p:cNvPr id="8" name="Groep 7">
            <a:extLst>
              <a:ext uri="{FF2B5EF4-FFF2-40B4-BE49-F238E27FC236}">
                <a16:creationId xmlns:a16="http://schemas.microsoft.com/office/drawing/2014/main" id="{BD6F1B1D-C9A2-58AB-C413-C701047C6C99}"/>
              </a:ext>
            </a:extLst>
          </p:cNvPr>
          <p:cNvGrpSpPr/>
          <p:nvPr/>
        </p:nvGrpSpPr>
        <p:grpSpPr>
          <a:xfrm>
            <a:off x="3701143" y="935770"/>
            <a:ext cx="4724399" cy="2104776"/>
            <a:chOff x="455026" y="1517826"/>
            <a:chExt cx="1936879" cy="1207396"/>
          </a:xfrm>
        </p:grpSpPr>
        <p:grpSp>
          <p:nvGrpSpPr>
            <p:cNvPr id="10" name="Groep 9">
              <a:extLst>
                <a:ext uri="{FF2B5EF4-FFF2-40B4-BE49-F238E27FC236}">
                  <a16:creationId xmlns:a16="http://schemas.microsoft.com/office/drawing/2014/main" id="{4ACB5DB1-9A58-B85E-AB02-D93BFB2736A4}"/>
                </a:ext>
              </a:extLst>
            </p:cNvPr>
            <p:cNvGrpSpPr/>
            <p:nvPr/>
          </p:nvGrpSpPr>
          <p:grpSpPr>
            <a:xfrm>
              <a:off x="455026" y="1517826"/>
              <a:ext cx="1936879" cy="1207396"/>
              <a:chOff x="457199" y="1518565"/>
              <a:chExt cx="1936879" cy="1207396"/>
            </a:xfrm>
          </p:grpSpPr>
          <p:sp>
            <p:nvSpPr>
              <p:cNvPr id="16" name="Afgeronde rechthoek 15">
                <a:extLst>
                  <a:ext uri="{FF2B5EF4-FFF2-40B4-BE49-F238E27FC236}">
                    <a16:creationId xmlns:a16="http://schemas.microsoft.com/office/drawing/2014/main" id="{FCE43312-C647-3CCF-DEF8-72425B2FDB37}"/>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7" name="Afgeronde rechthoek 16">
                <a:extLst>
                  <a:ext uri="{FF2B5EF4-FFF2-40B4-BE49-F238E27FC236}">
                    <a16:creationId xmlns:a16="http://schemas.microsoft.com/office/drawing/2014/main" id="{A9F9623B-9599-5DF1-D5D2-B3ED2A693C34}"/>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8" name="Rechthoek 17">
                <a:extLst>
                  <a:ext uri="{FF2B5EF4-FFF2-40B4-BE49-F238E27FC236}">
                    <a16:creationId xmlns:a16="http://schemas.microsoft.com/office/drawing/2014/main" id="{DC1B63F0-5B20-925E-052B-AE8F51B93C6D}"/>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grpSp>
        <p:grpSp>
          <p:nvGrpSpPr>
            <p:cNvPr id="11" name="Groep 10">
              <a:extLst>
                <a:ext uri="{FF2B5EF4-FFF2-40B4-BE49-F238E27FC236}">
                  <a16:creationId xmlns:a16="http://schemas.microsoft.com/office/drawing/2014/main" id="{38EEE93C-9D20-86A9-AE0C-405ECFC7E405}"/>
                </a:ext>
              </a:extLst>
            </p:cNvPr>
            <p:cNvGrpSpPr/>
            <p:nvPr/>
          </p:nvGrpSpPr>
          <p:grpSpPr>
            <a:xfrm>
              <a:off x="455026" y="1517826"/>
              <a:ext cx="1936879" cy="1207396"/>
              <a:chOff x="609599" y="1670965"/>
              <a:chExt cx="1936879" cy="1207396"/>
            </a:xfrm>
          </p:grpSpPr>
          <p:sp>
            <p:nvSpPr>
              <p:cNvPr id="12" name="Afgeronde rechthoek 11">
                <a:extLst>
                  <a:ext uri="{FF2B5EF4-FFF2-40B4-BE49-F238E27FC236}">
                    <a16:creationId xmlns:a16="http://schemas.microsoft.com/office/drawing/2014/main" id="{6913E172-2752-FEDD-DDEB-4883AABFB131}"/>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3" name="Afgeronde rechthoek 12">
                <a:extLst>
                  <a:ext uri="{FF2B5EF4-FFF2-40B4-BE49-F238E27FC236}">
                    <a16:creationId xmlns:a16="http://schemas.microsoft.com/office/drawing/2014/main" id="{CA295D0A-BF54-32A4-D94D-E5811C83FC70}"/>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5" name="Rechthoek 14">
                <a:extLst>
                  <a:ext uri="{FF2B5EF4-FFF2-40B4-BE49-F238E27FC236}">
                    <a16:creationId xmlns:a16="http://schemas.microsoft.com/office/drawing/2014/main" id="{8EAFAB90-0FB3-6BE3-0EB1-1D7A92B91DB6}"/>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grpSp>
      </p:grpSp>
      <p:sp>
        <p:nvSpPr>
          <p:cNvPr id="19" name="Titel 1">
            <a:extLst>
              <a:ext uri="{FF2B5EF4-FFF2-40B4-BE49-F238E27FC236}">
                <a16:creationId xmlns:a16="http://schemas.microsoft.com/office/drawing/2014/main" id="{8EC8ABCF-B280-0CCE-B2E9-B0776C312412}"/>
              </a:ext>
            </a:extLst>
          </p:cNvPr>
          <p:cNvSpPr txBox="1">
            <a:spLocks/>
          </p:cNvSpPr>
          <p:nvPr/>
        </p:nvSpPr>
        <p:spPr>
          <a:xfrm>
            <a:off x="718458" y="438176"/>
            <a:ext cx="2460077"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dirty="0">
                <a:solidFill>
                  <a:srgbClr val="F46E21"/>
                </a:solidFill>
                <a:latin typeface="HollandSans"/>
                <a:cs typeface="Arial"/>
              </a:rPr>
              <a:t>Close </a:t>
            </a:r>
            <a:r>
              <a:rPr lang="nl-NL" sz="2100" b="1" dirty="0" err="1">
                <a:solidFill>
                  <a:srgbClr val="F46E21"/>
                </a:solidFill>
                <a:latin typeface="HollandSans"/>
                <a:cs typeface="Arial"/>
              </a:rPr>
              <a:t>to</a:t>
            </a:r>
            <a:r>
              <a:rPr lang="nl-NL" sz="2100" b="1">
                <a:solidFill>
                  <a:srgbClr val="F46E21"/>
                </a:solidFill>
                <a:latin typeface="HollandSans"/>
                <a:cs typeface="Arial"/>
              </a:rPr>
              <a:t> </a:t>
            </a:r>
            <a:r>
              <a:rPr lang="nl-NL" sz="2100" b="1" err="1">
                <a:solidFill>
                  <a:srgbClr val="F46E21"/>
                </a:solidFill>
                <a:latin typeface="HollandSans"/>
                <a:cs typeface="Arial"/>
              </a:rPr>
              <a:t>patients</a:t>
            </a:r>
            <a:endParaRPr lang="nl-NL" sz="2100" b="1">
              <a:solidFill>
                <a:srgbClr val="F46E21"/>
              </a:solidFill>
              <a:latin typeface="HollandSans"/>
              <a:cs typeface="Arial"/>
            </a:endParaRPr>
          </a:p>
        </p:txBody>
      </p:sp>
      <p:pic>
        <p:nvPicPr>
          <p:cNvPr id="20" name="Afbeelding 19" descr="Afbeelding met tekst, Menselijk gezicht, kleding, persoon&#10;&#10;Automatisch gegenereerde beschrijving">
            <a:extLst>
              <a:ext uri="{FF2B5EF4-FFF2-40B4-BE49-F238E27FC236}">
                <a16:creationId xmlns:a16="http://schemas.microsoft.com/office/drawing/2014/main" id="{EC3E4076-01D6-BABE-7918-EB00B7BC6DE0}"/>
              </a:ext>
            </a:extLst>
          </p:cNvPr>
          <p:cNvPicPr>
            <a:picLocks noChangeAspect="1"/>
          </p:cNvPicPr>
          <p:nvPr/>
        </p:nvPicPr>
        <p:blipFill>
          <a:blip r:embed="rId4"/>
          <a:stretch>
            <a:fillRect/>
          </a:stretch>
        </p:blipFill>
        <p:spPr>
          <a:xfrm>
            <a:off x="3775024" y="1102357"/>
            <a:ext cx="4576635" cy="1771601"/>
          </a:xfrm>
          <a:prstGeom prst="rect">
            <a:avLst/>
          </a:prstGeom>
        </p:spPr>
      </p:pic>
    </p:spTree>
    <p:extLst>
      <p:ext uri="{BB962C8B-B14F-4D97-AF65-F5344CB8AC3E}">
        <p14:creationId xmlns:p14="http://schemas.microsoft.com/office/powerpoint/2010/main" val="2569752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2" name="Titel 1">
            <a:extLst>
              <a:ext uri="{FF2B5EF4-FFF2-40B4-BE49-F238E27FC236}">
                <a16:creationId xmlns:a16="http://schemas.microsoft.com/office/drawing/2014/main" id="{274D3531-2DAF-3F57-A84B-1252D07EDADF}"/>
              </a:ext>
            </a:extLst>
          </p:cNvPr>
          <p:cNvSpPr txBox="1">
            <a:spLocks/>
          </p:cNvSpPr>
          <p:nvPr/>
        </p:nvSpPr>
        <p:spPr>
          <a:xfrm>
            <a:off x="660323" y="318268"/>
            <a:ext cx="3661305" cy="8191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a:cs typeface="Arial"/>
              </a:rPr>
              <a:t>Dutch Healthcare system</a:t>
            </a:r>
          </a:p>
        </p:txBody>
      </p:sp>
      <p:pic>
        <p:nvPicPr>
          <p:cNvPr id="3" name="Afbeelding 2" descr="Afbeelding met tekst, schermopname, diagram, ontwerp&#10;&#10;Automatisch gegenereerde beschrijving">
            <a:extLst>
              <a:ext uri="{FF2B5EF4-FFF2-40B4-BE49-F238E27FC236}">
                <a16:creationId xmlns:a16="http://schemas.microsoft.com/office/drawing/2014/main" id="{3105E6CE-1040-6E29-BED5-A5CEB0900009}"/>
              </a:ext>
            </a:extLst>
          </p:cNvPr>
          <p:cNvPicPr>
            <a:picLocks noChangeAspect="1"/>
          </p:cNvPicPr>
          <p:nvPr/>
        </p:nvPicPr>
        <p:blipFill rotWithShape="1">
          <a:blip r:embed="rId3"/>
          <a:srcRect t="9122" b="9739"/>
          <a:stretch/>
        </p:blipFill>
        <p:spPr>
          <a:xfrm>
            <a:off x="4801424" y="1329431"/>
            <a:ext cx="4022272" cy="2797401"/>
          </a:xfrm>
          <a:prstGeom prst="rect">
            <a:avLst/>
          </a:prstGeom>
        </p:spPr>
      </p:pic>
      <p:sp>
        <p:nvSpPr>
          <p:cNvPr id="5" name="Tekstvak 4">
            <a:extLst>
              <a:ext uri="{FF2B5EF4-FFF2-40B4-BE49-F238E27FC236}">
                <a16:creationId xmlns:a16="http://schemas.microsoft.com/office/drawing/2014/main" id="{3DFB39F1-4944-B054-75FD-A618A405DC89}"/>
              </a:ext>
            </a:extLst>
          </p:cNvPr>
          <p:cNvSpPr txBox="1"/>
          <p:nvPr/>
        </p:nvSpPr>
        <p:spPr>
          <a:xfrm>
            <a:off x="909319" y="1550885"/>
            <a:ext cx="3163313" cy="23544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pitchFamily="2" charset="0"/>
              </a:rPr>
              <a:t>One of the most attractive aspects of living in the Netherlands is its first-rate healthcare. </a:t>
            </a:r>
          </a:p>
          <a:p>
            <a:endParaRPr lang="en-US" sz="1350" dirty="0">
              <a:solidFill>
                <a:srgbClr val="8B8B8B"/>
              </a:solidFill>
              <a:latin typeface="HollandSans"/>
            </a:endParaRPr>
          </a:p>
          <a:p>
            <a:r>
              <a:rPr lang="en-US" sz="1350" dirty="0">
                <a:solidFill>
                  <a:srgbClr val="8B8B8B"/>
                </a:solidFill>
                <a:latin typeface="HollandSans"/>
              </a:rPr>
              <a:t>The philosophy underpinning the Dutch healthcare system is based on several universal principles: access to care for all, solidarity through medical insurance (which is compulsory for all and available to all), and high-quality healthcare services.</a:t>
            </a:r>
          </a:p>
        </p:txBody>
      </p:sp>
      <p:sp>
        <p:nvSpPr>
          <p:cNvPr id="6" name="Tekstvak 5">
            <a:extLst>
              <a:ext uri="{FF2B5EF4-FFF2-40B4-BE49-F238E27FC236}">
                <a16:creationId xmlns:a16="http://schemas.microsoft.com/office/drawing/2014/main" id="{4B55A47B-5F6E-C9CA-5BDD-FCF873097BBF}"/>
              </a:ext>
            </a:extLst>
          </p:cNvPr>
          <p:cNvSpPr txBox="1"/>
          <p:nvPr/>
        </p:nvSpPr>
        <p:spPr>
          <a:xfrm>
            <a:off x="5406558" y="998919"/>
            <a:ext cx="281200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a:rPr>
              <a:t>Private individual/Insured person</a:t>
            </a:r>
          </a:p>
        </p:txBody>
      </p:sp>
      <p:sp>
        <p:nvSpPr>
          <p:cNvPr id="7" name="Tekstvak 6">
            <a:extLst>
              <a:ext uri="{FF2B5EF4-FFF2-40B4-BE49-F238E27FC236}">
                <a16:creationId xmlns:a16="http://schemas.microsoft.com/office/drawing/2014/main" id="{C852BAB6-CBF8-B2A5-DD20-1608E76419D3}"/>
              </a:ext>
            </a:extLst>
          </p:cNvPr>
          <p:cNvSpPr txBox="1"/>
          <p:nvPr/>
        </p:nvSpPr>
        <p:spPr>
          <a:xfrm>
            <a:off x="4801424" y="4126831"/>
            <a:ext cx="2157274"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a:rPr>
              <a:t>Healthcare providers</a:t>
            </a:r>
            <a:endParaRPr lang="nl-NL" sz="1350" dirty="0"/>
          </a:p>
        </p:txBody>
      </p:sp>
      <p:sp>
        <p:nvSpPr>
          <p:cNvPr id="14" name="Tekstvak 13">
            <a:extLst>
              <a:ext uri="{FF2B5EF4-FFF2-40B4-BE49-F238E27FC236}">
                <a16:creationId xmlns:a16="http://schemas.microsoft.com/office/drawing/2014/main" id="{06A9F3F6-F931-C2B7-DF62-A41D6AAAB451}"/>
              </a:ext>
            </a:extLst>
          </p:cNvPr>
          <p:cNvSpPr txBox="1"/>
          <p:nvPr/>
        </p:nvSpPr>
        <p:spPr>
          <a:xfrm>
            <a:off x="7528321" y="4150299"/>
            <a:ext cx="138047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solidFill>
                  <a:srgbClr val="8B8B8B"/>
                </a:solidFill>
                <a:latin typeface="HollandSans"/>
              </a:rPr>
              <a:t>Health insurer</a:t>
            </a:r>
            <a:endParaRPr lang="nl-NL" sz="1350"/>
          </a:p>
        </p:txBody>
      </p:sp>
    </p:spTree>
    <p:extLst>
      <p:ext uri="{BB962C8B-B14F-4D97-AF65-F5344CB8AC3E}">
        <p14:creationId xmlns:p14="http://schemas.microsoft.com/office/powerpoint/2010/main" val="2174094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4" name="Tijdelijke aanduiding voor inhoud 6" descr="Afbeelding met tekst, schermopname, grafische vormgeving, poster&#10;&#10;Automatisch gegenereerde beschrijving">
            <a:extLst>
              <a:ext uri="{FF2B5EF4-FFF2-40B4-BE49-F238E27FC236}">
                <a16:creationId xmlns:a16="http://schemas.microsoft.com/office/drawing/2014/main" id="{34EDE7E5-CF9B-C82A-1BD0-6826C9B36671}"/>
              </a:ext>
            </a:extLst>
          </p:cNvPr>
          <p:cNvPicPr>
            <a:picLocks noChangeAspect="1"/>
          </p:cNvPicPr>
          <p:nvPr/>
        </p:nvPicPr>
        <p:blipFill rotWithShape="1">
          <a:blip r:embed="rId3"/>
          <a:srcRect t="2371" b="50030"/>
          <a:stretch/>
        </p:blipFill>
        <p:spPr>
          <a:xfrm>
            <a:off x="158117" y="967906"/>
            <a:ext cx="4300139" cy="2906486"/>
          </a:xfrm>
          <a:prstGeom prst="rect">
            <a:avLst/>
          </a:prstGeom>
        </p:spPr>
      </p:pic>
      <p:pic>
        <p:nvPicPr>
          <p:cNvPr id="8" name="Tijdelijke aanduiding voor inhoud 6" descr="Afbeelding met tekst, schermopname, grafische vormgeving, poster&#10;&#10;Automatisch gegenereerde beschrijving">
            <a:extLst>
              <a:ext uri="{FF2B5EF4-FFF2-40B4-BE49-F238E27FC236}">
                <a16:creationId xmlns:a16="http://schemas.microsoft.com/office/drawing/2014/main" id="{98FB6ADB-A571-2BC7-A1A8-0DE8E894A69D}"/>
              </a:ext>
            </a:extLst>
          </p:cNvPr>
          <p:cNvPicPr>
            <a:picLocks noChangeAspect="1"/>
          </p:cNvPicPr>
          <p:nvPr/>
        </p:nvPicPr>
        <p:blipFill rotWithShape="1">
          <a:blip r:embed="rId3"/>
          <a:srcRect t="49728" r="3054" b="4371"/>
          <a:stretch/>
        </p:blipFill>
        <p:spPr>
          <a:xfrm>
            <a:off x="4569529" y="967906"/>
            <a:ext cx="4322738" cy="2906486"/>
          </a:xfrm>
          <a:prstGeom prst="rect">
            <a:avLst/>
          </a:prstGeom>
        </p:spPr>
      </p:pic>
    </p:spTree>
    <p:extLst>
      <p:ext uri="{BB962C8B-B14F-4D97-AF65-F5344CB8AC3E}">
        <p14:creationId xmlns:p14="http://schemas.microsoft.com/office/powerpoint/2010/main" val="4180557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grpSp>
        <p:nvGrpSpPr>
          <p:cNvPr id="2" name="Groep 1">
            <a:extLst>
              <a:ext uri="{FF2B5EF4-FFF2-40B4-BE49-F238E27FC236}">
                <a16:creationId xmlns:a16="http://schemas.microsoft.com/office/drawing/2014/main" id="{BC97FC7E-434D-D846-A8AF-808C3DB90370}"/>
              </a:ext>
            </a:extLst>
          </p:cNvPr>
          <p:cNvGrpSpPr/>
          <p:nvPr/>
        </p:nvGrpSpPr>
        <p:grpSpPr>
          <a:xfrm>
            <a:off x="279596" y="1626648"/>
            <a:ext cx="4517260" cy="1948543"/>
            <a:chOff x="455026" y="1517826"/>
            <a:chExt cx="1936879" cy="1207396"/>
          </a:xfrm>
          <a:solidFill>
            <a:srgbClr val="E9EAED"/>
          </a:solidFill>
        </p:grpSpPr>
        <p:grpSp>
          <p:nvGrpSpPr>
            <p:cNvPr id="3" name="Groep 2">
              <a:extLst>
                <a:ext uri="{FF2B5EF4-FFF2-40B4-BE49-F238E27FC236}">
                  <a16:creationId xmlns:a16="http://schemas.microsoft.com/office/drawing/2014/main" id="{3B88CD84-D72D-D4F3-311A-9E107AE4C23B}"/>
                </a:ext>
              </a:extLst>
            </p:cNvPr>
            <p:cNvGrpSpPr/>
            <p:nvPr/>
          </p:nvGrpSpPr>
          <p:grpSpPr>
            <a:xfrm>
              <a:off x="455026" y="1517826"/>
              <a:ext cx="1936879" cy="1207396"/>
              <a:chOff x="457199" y="1518565"/>
              <a:chExt cx="1936879" cy="1207396"/>
            </a:xfrm>
            <a:grpFill/>
          </p:grpSpPr>
          <p:sp>
            <p:nvSpPr>
              <p:cNvPr id="11" name="Afgeronde rechthoek 10">
                <a:extLst>
                  <a:ext uri="{FF2B5EF4-FFF2-40B4-BE49-F238E27FC236}">
                    <a16:creationId xmlns:a16="http://schemas.microsoft.com/office/drawing/2014/main" id="{64851330-D204-0F0C-F910-13F2F05B8CBC}"/>
                  </a:ext>
                </a:extLst>
              </p:cNvPr>
              <p:cNvSpPr/>
              <p:nvPr userDrawn="1"/>
            </p:nvSpPr>
            <p:spPr>
              <a:xfrm>
                <a:off x="457199" y="1518565"/>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2" name="Afgeronde rechthoek 11">
                <a:extLst>
                  <a:ext uri="{FF2B5EF4-FFF2-40B4-BE49-F238E27FC236}">
                    <a16:creationId xmlns:a16="http://schemas.microsoft.com/office/drawing/2014/main" id="{25CF5D54-9101-E491-4C61-FE8CF8889A9C}"/>
                  </a:ext>
                </a:extLst>
              </p:cNvPr>
              <p:cNvSpPr/>
              <p:nvPr userDrawn="1"/>
            </p:nvSpPr>
            <p:spPr>
              <a:xfrm>
                <a:off x="457199" y="2178276"/>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BCF8A376-2886-6161-DA8B-EAF70C5D6347}"/>
                  </a:ext>
                </a:extLst>
              </p:cNvPr>
              <p:cNvSpPr/>
              <p:nvPr userDrawn="1"/>
            </p:nvSpPr>
            <p:spPr>
              <a:xfrm>
                <a:off x="457199" y="1792407"/>
                <a:ext cx="1936879" cy="545276"/>
              </a:xfrm>
              <a:prstGeom prst="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5" name="Groep 4">
              <a:extLst>
                <a:ext uri="{FF2B5EF4-FFF2-40B4-BE49-F238E27FC236}">
                  <a16:creationId xmlns:a16="http://schemas.microsoft.com/office/drawing/2014/main" id="{E21CA1BD-E87D-6476-3640-A80F9DCA2D1E}"/>
                </a:ext>
              </a:extLst>
            </p:cNvPr>
            <p:cNvGrpSpPr/>
            <p:nvPr/>
          </p:nvGrpSpPr>
          <p:grpSpPr>
            <a:xfrm>
              <a:off x="455026" y="1517826"/>
              <a:ext cx="1936879" cy="1207396"/>
              <a:chOff x="609599" y="1670965"/>
              <a:chExt cx="1936879" cy="1207396"/>
            </a:xfrm>
            <a:grpFill/>
          </p:grpSpPr>
          <p:sp>
            <p:nvSpPr>
              <p:cNvPr id="6" name="Afgeronde rechthoek 5">
                <a:extLst>
                  <a:ext uri="{FF2B5EF4-FFF2-40B4-BE49-F238E27FC236}">
                    <a16:creationId xmlns:a16="http://schemas.microsoft.com/office/drawing/2014/main" id="{85914828-76EE-EB5D-AA60-4D3C16C89D4D}"/>
                  </a:ext>
                </a:extLst>
              </p:cNvPr>
              <p:cNvSpPr/>
              <p:nvPr userDrawn="1"/>
            </p:nvSpPr>
            <p:spPr>
              <a:xfrm>
                <a:off x="609599" y="1670965"/>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7" name="Afgeronde rechthoek 6">
                <a:extLst>
                  <a:ext uri="{FF2B5EF4-FFF2-40B4-BE49-F238E27FC236}">
                    <a16:creationId xmlns:a16="http://schemas.microsoft.com/office/drawing/2014/main" id="{CC6836D4-2D00-799F-A898-DC08D14BACEA}"/>
                  </a:ext>
                </a:extLst>
              </p:cNvPr>
              <p:cNvSpPr/>
              <p:nvPr userDrawn="1"/>
            </p:nvSpPr>
            <p:spPr>
              <a:xfrm>
                <a:off x="609599" y="2330676"/>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0" name="Rechthoek 9">
                <a:extLst>
                  <a:ext uri="{FF2B5EF4-FFF2-40B4-BE49-F238E27FC236}">
                    <a16:creationId xmlns:a16="http://schemas.microsoft.com/office/drawing/2014/main" id="{57FCD5C2-38F3-A865-5DF9-D04D63493D68}"/>
                  </a:ext>
                </a:extLst>
              </p:cNvPr>
              <p:cNvSpPr/>
              <p:nvPr userDrawn="1"/>
            </p:nvSpPr>
            <p:spPr>
              <a:xfrm>
                <a:off x="609599" y="1944807"/>
                <a:ext cx="1936879" cy="545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pic>
        <p:nvPicPr>
          <p:cNvPr id="14" name="Tijdelijke aanduiding voor inhoud 6" descr="Afbeelding met tekst, brief, schermopname, ontwerp&#10;&#10;Automatisch gegenereerde beschrijving">
            <a:extLst>
              <a:ext uri="{FF2B5EF4-FFF2-40B4-BE49-F238E27FC236}">
                <a16:creationId xmlns:a16="http://schemas.microsoft.com/office/drawing/2014/main" id="{78C78908-B371-244E-5DA3-8AC0A5139A8D}"/>
              </a:ext>
            </a:extLst>
          </p:cNvPr>
          <p:cNvPicPr>
            <a:picLocks noChangeAspect="1"/>
          </p:cNvPicPr>
          <p:nvPr/>
        </p:nvPicPr>
        <p:blipFill rotWithShape="1">
          <a:blip r:embed="rId3"/>
          <a:srcRect t="24033"/>
          <a:stretch/>
        </p:blipFill>
        <p:spPr>
          <a:xfrm>
            <a:off x="5093751" y="250474"/>
            <a:ext cx="4013809" cy="4330001"/>
          </a:xfrm>
          <a:prstGeom prst="rect">
            <a:avLst/>
          </a:prstGeom>
        </p:spPr>
      </p:pic>
      <p:sp>
        <p:nvSpPr>
          <p:cNvPr id="16" name="Titel 1">
            <a:extLst>
              <a:ext uri="{FF2B5EF4-FFF2-40B4-BE49-F238E27FC236}">
                <a16:creationId xmlns:a16="http://schemas.microsoft.com/office/drawing/2014/main" id="{DE19FAC6-F14A-7387-AF7E-342C3FCDA378}"/>
              </a:ext>
            </a:extLst>
          </p:cNvPr>
          <p:cNvSpPr txBox="1">
            <a:spLocks/>
          </p:cNvSpPr>
          <p:nvPr/>
        </p:nvSpPr>
        <p:spPr>
          <a:xfrm>
            <a:off x="486153" y="245256"/>
            <a:ext cx="4013809"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An enabling environment for business and innovation</a:t>
            </a:r>
          </a:p>
        </p:txBody>
      </p:sp>
      <p:sp>
        <p:nvSpPr>
          <p:cNvPr id="17" name="Tekstvak 16">
            <a:extLst>
              <a:ext uri="{FF2B5EF4-FFF2-40B4-BE49-F238E27FC236}">
                <a16:creationId xmlns:a16="http://schemas.microsoft.com/office/drawing/2014/main" id="{BAA66543-12CD-4253-C054-E8E806A5468C}"/>
              </a:ext>
            </a:extLst>
          </p:cNvPr>
          <p:cNvSpPr txBox="1"/>
          <p:nvPr/>
        </p:nvSpPr>
        <p:spPr>
          <a:xfrm>
            <a:off x="414112" y="1943047"/>
            <a:ext cx="4248227" cy="1338828"/>
          </a:xfrm>
          <a:prstGeom prst="rect">
            <a:avLst/>
          </a:prstGeom>
          <a:noFill/>
        </p:spPr>
        <p:txBody>
          <a:bodyPr wrap="square" rtlCol="0">
            <a:spAutoFit/>
          </a:bodyPr>
          <a:lstStyle/>
          <a:p>
            <a:pPr algn="ctr"/>
            <a:r>
              <a:rPr lang="nl-NL" sz="1350">
                <a:solidFill>
                  <a:srgbClr val="8B8B8B"/>
                </a:solidFill>
                <a:latin typeface="HollandSans" pitchFamily="2" charset="0"/>
                <a:cs typeface="Arial" panose="020B0604020202020204" pitchFamily="34" charset="0"/>
              </a:rPr>
              <a:t>The Netherlands is </a:t>
            </a:r>
            <a:r>
              <a:rPr lang="nl-NL" sz="1350" err="1">
                <a:solidFill>
                  <a:srgbClr val="8B8B8B"/>
                </a:solidFill>
                <a:latin typeface="HollandSans" pitchFamily="2" charset="0"/>
                <a:cs typeface="Arial" panose="020B0604020202020204" pitchFamily="34" charset="0"/>
              </a:rPr>
              <a:t>the</a:t>
            </a:r>
            <a:r>
              <a:rPr lang="nl-NL" sz="1350">
                <a:solidFill>
                  <a:srgbClr val="8B8B8B"/>
                </a:solidFill>
                <a:latin typeface="HollandSans" pitchFamily="2" charset="0"/>
                <a:cs typeface="Arial" panose="020B0604020202020204" pitchFamily="34" charset="0"/>
              </a:rPr>
              <a:t> most </a:t>
            </a:r>
            <a:r>
              <a:rPr lang="nl-NL" sz="1350" err="1">
                <a:solidFill>
                  <a:srgbClr val="8B8B8B"/>
                </a:solidFill>
                <a:latin typeface="HollandSans" pitchFamily="2" charset="0"/>
                <a:cs typeface="Arial" panose="020B0604020202020204" pitchFamily="34" charset="0"/>
              </a:rPr>
              <a:t>competitive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economy</a:t>
            </a:r>
            <a:r>
              <a:rPr lang="nl-NL" sz="1350">
                <a:solidFill>
                  <a:srgbClr val="8B8B8B"/>
                </a:solidFill>
                <a:latin typeface="HollandSans" pitchFamily="2" charset="0"/>
                <a:cs typeface="Arial" panose="020B0604020202020204" pitchFamily="34" charset="0"/>
              </a:rPr>
              <a:t> in Europe </a:t>
            </a:r>
            <a:r>
              <a:rPr lang="nl-NL" sz="1350" err="1">
                <a:solidFill>
                  <a:srgbClr val="8B8B8B"/>
                </a:solidFill>
                <a:latin typeface="HollandSans" pitchFamily="2" charset="0"/>
                <a:cs typeface="Arial" panose="020B0604020202020204" pitchFamily="34" charset="0"/>
              </a:rPr>
              <a:t>according</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to</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the</a:t>
            </a:r>
            <a:r>
              <a:rPr lang="nl-NL" sz="1350">
                <a:solidFill>
                  <a:srgbClr val="8B8B8B"/>
                </a:solidFill>
                <a:latin typeface="HollandSans" pitchFamily="2" charset="0"/>
                <a:cs typeface="Arial" panose="020B0604020202020204" pitchFamily="34" charset="0"/>
              </a:rPr>
              <a:t> WEF </a:t>
            </a:r>
            <a:r>
              <a:rPr lang="nl-NL" sz="1350" err="1">
                <a:solidFill>
                  <a:srgbClr val="8B8B8B"/>
                </a:solidFill>
                <a:latin typeface="HollandSans" pitchFamily="2" charset="0"/>
                <a:cs typeface="Arial" panose="020B0604020202020204" pitchFamily="34" charset="0"/>
              </a:rPr>
              <a:t>Competitiveness</a:t>
            </a:r>
            <a:r>
              <a:rPr lang="nl-NL" sz="1350">
                <a:solidFill>
                  <a:srgbClr val="8B8B8B"/>
                </a:solidFill>
                <a:latin typeface="HollandSans" pitchFamily="2" charset="0"/>
                <a:cs typeface="Arial" panose="020B0604020202020204" pitchFamily="34" charset="0"/>
              </a:rPr>
              <a:t> Index. </a:t>
            </a:r>
            <a:r>
              <a:rPr lang="nl-NL" sz="1350" err="1">
                <a:solidFill>
                  <a:srgbClr val="8B8B8B"/>
                </a:solidFill>
                <a:latin typeface="HollandSans" pitchFamily="2" charset="0"/>
                <a:cs typeface="Arial" panose="020B0604020202020204" pitchFamily="34" charset="0"/>
              </a:rPr>
              <a:t>Our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nation</a:t>
            </a:r>
            <a:r>
              <a:rPr lang="nl-NL" sz="1350">
                <a:solidFill>
                  <a:srgbClr val="8B8B8B"/>
                </a:solidFill>
                <a:latin typeface="HollandSans" pitchFamily="2" charset="0"/>
                <a:cs typeface="Arial" panose="020B0604020202020204" pitchFamily="34" charset="0"/>
              </a:rPr>
              <a:t> has a lot </a:t>
            </a:r>
            <a:r>
              <a:rPr lang="nl-NL" sz="1350" err="1">
                <a:solidFill>
                  <a:srgbClr val="8B8B8B"/>
                </a:solidFill>
                <a:latin typeface="HollandSans" pitchFamily="2" charset="0"/>
                <a:cs typeface="Arial" panose="020B0604020202020204" pitchFamily="34" charset="0"/>
              </a:rPr>
              <a:t>going</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for</a:t>
            </a:r>
            <a:r>
              <a:rPr lang="nl-NL" sz="1350">
                <a:solidFill>
                  <a:srgbClr val="8B8B8B"/>
                </a:solidFill>
                <a:latin typeface="HollandSans" pitchFamily="2" charset="0"/>
                <a:cs typeface="Arial" panose="020B0604020202020204" pitchFamily="34" charset="0"/>
              </a:rPr>
              <a:t> it. A </a:t>
            </a:r>
            <a:r>
              <a:rPr lang="nl-NL" sz="1350" err="1">
                <a:solidFill>
                  <a:srgbClr val="8B8B8B"/>
                </a:solidFill>
                <a:latin typeface="HollandSans" pitchFamily="2" charset="0"/>
                <a:cs typeface="Arial" panose="020B0604020202020204" pitchFamily="34" charset="0"/>
              </a:rPr>
              <a:t>great</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location</a:t>
            </a:r>
            <a:r>
              <a:rPr lang="nl-NL" sz="1350">
                <a:solidFill>
                  <a:srgbClr val="8B8B8B"/>
                </a:solidFill>
                <a:latin typeface="HollandSans" pitchFamily="2" charset="0"/>
                <a:cs typeface="Arial" panose="020B0604020202020204" pitchFamily="34" charset="0"/>
              </a:rPr>
              <a:t>, well-</a:t>
            </a:r>
            <a:r>
              <a:rPr lang="nl-NL" sz="1350" err="1">
                <a:solidFill>
                  <a:srgbClr val="8B8B8B"/>
                </a:solidFill>
                <a:latin typeface="HollandSans" pitchFamily="2" charset="0"/>
                <a:cs typeface="Arial" panose="020B0604020202020204" pitchFamily="34" charset="0"/>
              </a:rPr>
              <a:t>connected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and</a:t>
            </a:r>
            <a:r>
              <a:rPr lang="nl-NL" sz="1350">
                <a:solidFill>
                  <a:srgbClr val="8B8B8B"/>
                </a:solidFill>
                <a:latin typeface="HollandSans" pitchFamily="2" charset="0"/>
                <a:cs typeface="Arial" panose="020B0604020202020204" pitchFamily="34" charset="0"/>
              </a:rPr>
              <a:t> a </a:t>
            </a:r>
            <a:r>
              <a:rPr lang="nl-NL" sz="1350" err="1">
                <a:solidFill>
                  <a:srgbClr val="8B8B8B"/>
                </a:solidFill>
                <a:latin typeface="HollandSans" pitchFamily="2" charset="0"/>
                <a:cs typeface="Arial" panose="020B0604020202020204" pitchFamily="34" charset="0"/>
              </a:rPr>
              <a:t>highly</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educated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and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skilled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workforce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all</a:t>
            </a:r>
            <a:r>
              <a:rPr lang="nl-NL" sz="1350">
                <a:solidFill>
                  <a:srgbClr val="8B8B8B"/>
                </a:solidFill>
                <a:latin typeface="HollandSans" pitchFamily="2" charset="0"/>
                <a:cs typeface="Arial" panose="020B0604020202020204" pitchFamily="34" charset="0"/>
              </a:rPr>
              <a:t> making </a:t>
            </a:r>
            <a:r>
              <a:rPr lang="nl-NL" sz="1350" err="1">
                <a:solidFill>
                  <a:srgbClr val="8B8B8B"/>
                </a:solidFill>
                <a:latin typeface="HollandSans" pitchFamily="2" charset="0"/>
                <a:cs typeface="Arial" panose="020B0604020202020204" pitchFamily="34" charset="0"/>
              </a:rPr>
              <a:t>the</a:t>
            </a:r>
            <a:r>
              <a:rPr lang="nl-NL" sz="1350">
                <a:solidFill>
                  <a:srgbClr val="8B8B8B"/>
                </a:solidFill>
                <a:latin typeface="HollandSans" pitchFamily="2" charset="0"/>
                <a:cs typeface="Arial" panose="020B0604020202020204" pitchFamily="34" charset="0"/>
              </a:rPr>
              <a:t> Netherlands </a:t>
            </a:r>
            <a:r>
              <a:rPr lang="nl-NL" sz="1350" err="1">
                <a:solidFill>
                  <a:srgbClr val="8B8B8B"/>
                </a:solidFill>
                <a:latin typeface="HollandSans" pitchFamily="2" charset="0"/>
                <a:cs typeface="Arial" panose="020B0604020202020204" pitchFamily="34" charset="0"/>
              </a:rPr>
              <a:t>an</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attractive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place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for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innovative</a:t>
            </a:r>
            <a:r>
              <a:rPr lang="nl-NL" sz="1350">
                <a:solidFill>
                  <a:srgbClr val="8B8B8B"/>
                </a:solidFill>
                <a:latin typeface="HollandSans" pitchFamily="2" charset="0"/>
                <a:cs typeface="Arial" panose="020B0604020202020204" pitchFamily="34" charset="0"/>
              </a:rPr>
              <a:t> business.</a:t>
            </a:r>
          </a:p>
        </p:txBody>
      </p:sp>
    </p:spTree>
    <p:extLst>
      <p:ext uri="{BB962C8B-B14F-4D97-AF65-F5344CB8AC3E}">
        <p14:creationId xmlns:p14="http://schemas.microsoft.com/office/powerpoint/2010/main" val="4176200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tekst, schermopname, Lettertype, ontwerp&#10;&#10;Automatisch gegenereerde beschrijving">
            <a:extLst>
              <a:ext uri="{FF2B5EF4-FFF2-40B4-BE49-F238E27FC236}">
                <a16:creationId xmlns:a16="http://schemas.microsoft.com/office/drawing/2014/main" id="{8CD8769C-5FC4-DC6A-8234-1B770DA87B92}"/>
              </a:ext>
            </a:extLst>
          </p:cNvPr>
          <p:cNvPicPr>
            <a:picLocks noChangeAspect="1"/>
          </p:cNvPicPr>
          <p:nvPr/>
        </p:nvPicPr>
        <p:blipFill>
          <a:blip r:embed="rId3"/>
          <a:stretch>
            <a:fillRect/>
          </a:stretch>
        </p:blipFill>
        <p:spPr>
          <a:xfrm>
            <a:off x="5535486" y="1178547"/>
            <a:ext cx="3176614" cy="2493642"/>
          </a:xfrm>
          <a:prstGeom prst="rect">
            <a:avLst/>
          </a:prstGeom>
        </p:spPr>
      </p:pic>
      <p:sp>
        <p:nvSpPr>
          <p:cNvPr id="8" name="Titel 1">
            <a:extLst>
              <a:ext uri="{FF2B5EF4-FFF2-40B4-BE49-F238E27FC236}">
                <a16:creationId xmlns:a16="http://schemas.microsoft.com/office/drawing/2014/main" id="{51384ECE-87D1-A841-3379-67ABFA86C474}"/>
              </a:ext>
            </a:extLst>
          </p:cNvPr>
          <p:cNvSpPr txBox="1">
            <a:spLocks/>
          </p:cNvSpPr>
          <p:nvPr/>
        </p:nvSpPr>
        <p:spPr>
          <a:xfrm>
            <a:off x="431901" y="237118"/>
            <a:ext cx="7586794"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Manufacturing &amp; distribution</a:t>
            </a:r>
          </a:p>
        </p:txBody>
      </p:sp>
      <p:sp>
        <p:nvSpPr>
          <p:cNvPr id="15" name="Tekstvak 14">
            <a:extLst>
              <a:ext uri="{FF2B5EF4-FFF2-40B4-BE49-F238E27FC236}">
                <a16:creationId xmlns:a16="http://schemas.microsoft.com/office/drawing/2014/main" id="{77A16922-67D0-232E-3E0A-86497FA1F763}"/>
              </a:ext>
            </a:extLst>
          </p:cNvPr>
          <p:cNvSpPr txBox="1"/>
          <p:nvPr/>
        </p:nvSpPr>
        <p:spPr>
          <a:xfrm>
            <a:off x="431902" y="1178547"/>
            <a:ext cx="4644272" cy="2585323"/>
          </a:xfrm>
          <a:prstGeom prst="rect">
            <a:avLst/>
          </a:prstGeom>
          <a:noFill/>
        </p:spPr>
        <p:txBody>
          <a:bodyPr wrap="square">
            <a:spAutoFit/>
          </a:bodyPr>
          <a:lstStyle/>
          <a:p>
            <a:r>
              <a:rPr lang="nl-NL" sz="1350" dirty="0">
                <a:solidFill>
                  <a:srgbClr val="8B8B8B"/>
                </a:solidFill>
                <a:latin typeface="HollandSans" pitchFamily="2" charset="0"/>
              </a:rPr>
              <a:t>The </a:t>
            </a:r>
            <a:r>
              <a:rPr lang="nl-NL" sz="1350" dirty="0" err="1">
                <a:solidFill>
                  <a:srgbClr val="8B8B8B"/>
                </a:solidFill>
                <a:latin typeface="HollandSans" pitchFamily="2" charset="0"/>
              </a:rPr>
              <a:t>combination</a:t>
            </a:r>
            <a:r>
              <a:rPr lang="nl-NL" sz="1350" dirty="0">
                <a:solidFill>
                  <a:srgbClr val="8B8B8B"/>
                </a:solidFill>
                <a:latin typeface="HollandSans" pitchFamily="2" charset="0"/>
              </a:rPr>
              <a:t> of a </a:t>
            </a:r>
            <a:r>
              <a:rPr lang="nl-NL" sz="1350" dirty="0" err="1">
                <a:solidFill>
                  <a:srgbClr val="8B8B8B"/>
                </a:solidFill>
                <a:latin typeface="HollandSans" pitchFamily="2" charset="0"/>
              </a:rPr>
              <a:t>favorable</a:t>
            </a:r>
            <a:r>
              <a:rPr lang="nl-NL" sz="1350" dirty="0">
                <a:solidFill>
                  <a:srgbClr val="8B8B8B"/>
                </a:solidFill>
                <a:latin typeface="HollandSans" pitchFamily="2" charset="0"/>
              </a:rPr>
              <a:t> </a:t>
            </a:r>
            <a:r>
              <a:rPr lang="nl-NL" sz="1350" dirty="0" err="1">
                <a:solidFill>
                  <a:srgbClr val="8B8B8B"/>
                </a:solidFill>
                <a:latin typeface="HollandSans" pitchFamily="2" charset="0"/>
              </a:rPr>
              <a:t>geographic</a:t>
            </a:r>
            <a:r>
              <a:rPr lang="nl-NL" sz="1350" dirty="0">
                <a:solidFill>
                  <a:srgbClr val="8B8B8B"/>
                </a:solidFill>
                <a:latin typeface="HollandSans" pitchFamily="2" charset="0"/>
              </a:rPr>
              <a:t> </a:t>
            </a:r>
            <a:r>
              <a:rPr lang="nl-NL" sz="1350" dirty="0" err="1">
                <a:solidFill>
                  <a:srgbClr val="8B8B8B"/>
                </a:solidFill>
                <a:latin typeface="HollandSans" pitchFamily="2" charset="0"/>
              </a:rPr>
              <a:t>location</a:t>
            </a:r>
            <a:r>
              <a:rPr lang="nl-NL" sz="1350" dirty="0">
                <a:solidFill>
                  <a:srgbClr val="8B8B8B"/>
                </a:solidFill>
                <a:latin typeface="HollandSans" pitchFamily="2" charset="0"/>
              </a:rPr>
              <a:t>, high-</a:t>
            </a:r>
            <a:r>
              <a:rPr lang="nl-NL" sz="1350" dirty="0" err="1">
                <a:solidFill>
                  <a:srgbClr val="8B8B8B"/>
                </a:solidFill>
                <a:latin typeface="HollandSans" pitchFamily="2" charset="0"/>
              </a:rPr>
              <a:t>quality</a:t>
            </a:r>
            <a:r>
              <a:rPr lang="nl-NL" sz="1350" dirty="0">
                <a:solidFill>
                  <a:srgbClr val="8B8B8B"/>
                </a:solidFill>
                <a:latin typeface="HollandSans" pitchFamily="2" charset="0"/>
              </a:rPr>
              <a:t> expertise, </a:t>
            </a:r>
            <a:r>
              <a:rPr lang="nl-NL" sz="1350" dirty="0" err="1">
                <a:solidFill>
                  <a:srgbClr val="8B8B8B"/>
                </a:solidFill>
                <a:latin typeface="HollandSans" pitchFamily="2" charset="0"/>
              </a:rPr>
              <a:t>and</a:t>
            </a:r>
            <a:r>
              <a:rPr lang="nl-NL" sz="1350" dirty="0">
                <a:solidFill>
                  <a:srgbClr val="8B8B8B"/>
                </a:solidFill>
                <a:latin typeface="HollandSans" pitchFamily="2" charset="0"/>
              </a:rPr>
              <a:t> excellent </a:t>
            </a:r>
            <a:r>
              <a:rPr lang="nl-NL" sz="1350" dirty="0" err="1">
                <a:solidFill>
                  <a:srgbClr val="8B8B8B"/>
                </a:solidFill>
                <a:latin typeface="HollandSans" pitchFamily="2" charset="0"/>
              </a:rPr>
              <a:t>logistics</a:t>
            </a:r>
            <a:r>
              <a:rPr lang="nl-NL" sz="1350" dirty="0">
                <a:solidFill>
                  <a:srgbClr val="8B8B8B"/>
                </a:solidFill>
                <a:latin typeface="HollandSans" pitchFamily="2" charset="0"/>
              </a:rPr>
              <a:t> </a:t>
            </a:r>
            <a:r>
              <a:rPr lang="nl-NL" sz="1350" dirty="0" err="1">
                <a:solidFill>
                  <a:srgbClr val="8B8B8B"/>
                </a:solidFill>
                <a:latin typeface="HollandSans" pitchFamily="2" charset="0"/>
              </a:rPr>
              <a:t>infrastructure</a:t>
            </a:r>
            <a:r>
              <a:rPr lang="nl-NL" sz="1350" dirty="0">
                <a:solidFill>
                  <a:srgbClr val="8B8B8B"/>
                </a:solidFill>
                <a:latin typeface="HollandSans" pitchFamily="2" charset="0"/>
              </a:rPr>
              <a:t> </a:t>
            </a:r>
            <a:r>
              <a:rPr lang="nl-NL" sz="1350" dirty="0" err="1">
                <a:solidFill>
                  <a:srgbClr val="8B8B8B"/>
                </a:solidFill>
                <a:latin typeface="HollandSans" pitchFamily="2" charset="0"/>
              </a:rPr>
              <a:t>makes</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a:t>
            </a:r>
            <a:r>
              <a:rPr lang="nl-NL" sz="1350" dirty="0" err="1">
                <a:solidFill>
                  <a:srgbClr val="8B8B8B"/>
                </a:solidFill>
                <a:latin typeface="HollandSans" pitchFamily="2" charset="0"/>
              </a:rPr>
              <a:t>an</a:t>
            </a:r>
            <a:r>
              <a:rPr lang="nl-NL" sz="1350" dirty="0">
                <a:solidFill>
                  <a:srgbClr val="8B8B8B"/>
                </a:solidFill>
                <a:latin typeface="HollandSans" pitchFamily="2" charset="0"/>
              </a:rPr>
              <a:t> </a:t>
            </a:r>
            <a:r>
              <a:rPr lang="nl-NL" sz="1350" dirty="0" err="1">
                <a:solidFill>
                  <a:srgbClr val="8B8B8B"/>
                </a:solidFill>
                <a:latin typeface="HollandSans" pitchFamily="2" charset="0"/>
              </a:rPr>
              <a:t>attractive</a:t>
            </a:r>
            <a:r>
              <a:rPr lang="nl-NL" sz="1350" dirty="0">
                <a:solidFill>
                  <a:srgbClr val="8B8B8B"/>
                </a:solidFill>
                <a:latin typeface="HollandSans" pitchFamily="2" charset="0"/>
              </a:rPr>
              <a:t> </a:t>
            </a:r>
            <a:r>
              <a:rPr lang="nl-NL" sz="1350" dirty="0" err="1">
                <a:solidFill>
                  <a:srgbClr val="8B8B8B"/>
                </a:solidFill>
                <a:latin typeface="HollandSans" pitchFamily="2" charset="0"/>
              </a:rPr>
              <a:t>strategic</a:t>
            </a:r>
            <a:r>
              <a:rPr lang="nl-NL" sz="1350" dirty="0">
                <a:solidFill>
                  <a:srgbClr val="8B8B8B"/>
                </a:solidFill>
                <a:latin typeface="HollandSans" pitchFamily="2" charset="0"/>
              </a:rPr>
              <a:t> base </a:t>
            </a:r>
            <a:r>
              <a:rPr lang="nl-NL" sz="1350" dirty="0" err="1">
                <a:solidFill>
                  <a:srgbClr val="8B8B8B"/>
                </a:solidFill>
                <a:latin typeface="HollandSans" pitchFamily="2" charset="0"/>
              </a:rPr>
              <a:t>for</a:t>
            </a:r>
            <a:r>
              <a:rPr lang="nl-NL" sz="1350" dirty="0">
                <a:solidFill>
                  <a:srgbClr val="8B8B8B"/>
                </a:solidFill>
                <a:latin typeface="HollandSans" pitchFamily="2" charset="0"/>
              </a:rPr>
              <a:t> setting up manufacturing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distribution</a:t>
            </a:r>
            <a:r>
              <a:rPr lang="nl-NL" sz="1350" dirty="0">
                <a:solidFill>
                  <a:srgbClr val="8B8B8B"/>
                </a:solidFill>
                <a:latin typeface="HollandSans" pitchFamily="2" charset="0"/>
              </a:rPr>
              <a:t> operations. </a:t>
            </a:r>
          </a:p>
          <a:p>
            <a:endParaRPr lang="nl-NL" sz="1350" dirty="0">
              <a:solidFill>
                <a:srgbClr val="8B8B8B"/>
              </a:solidFill>
              <a:latin typeface="HollandSans" pitchFamily="2" charset="0"/>
            </a:endParaRPr>
          </a:p>
          <a:p>
            <a:r>
              <a:rPr lang="nl-NL" sz="1350" dirty="0">
                <a:solidFill>
                  <a:srgbClr val="8B8B8B"/>
                </a:solidFill>
                <a:latin typeface="HollandSans" pitchFamily="2" charset="0"/>
              </a:rPr>
              <a:t>The </a:t>
            </a:r>
            <a:r>
              <a:rPr lang="nl-NL" sz="1350" dirty="0" err="1">
                <a:solidFill>
                  <a:srgbClr val="8B8B8B"/>
                </a:solidFill>
                <a:latin typeface="HollandSans" pitchFamily="2" charset="0"/>
              </a:rPr>
              <a:t>unparalleled</a:t>
            </a:r>
            <a:r>
              <a:rPr lang="nl-NL" sz="1350" dirty="0">
                <a:solidFill>
                  <a:srgbClr val="8B8B8B"/>
                </a:solidFill>
                <a:latin typeface="HollandSans" pitchFamily="2" charset="0"/>
              </a:rPr>
              <a:t> </a:t>
            </a:r>
            <a:r>
              <a:rPr lang="nl-NL" sz="1350" dirty="0" err="1">
                <a:solidFill>
                  <a:srgbClr val="8B8B8B"/>
                </a:solidFill>
                <a:latin typeface="HollandSans" pitchFamily="2" charset="0"/>
              </a:rPr>
              <a:t>connectedness</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Dutch Life </a:t>
            </a:r>
            <a:r>
              <a:rPr lang="nl-NL" sz="1350" dirty="0" err="1">
                <a:solidFill>
                  <a:srgbClr val="8B8B8B"/>
                </a:solidFill>
                <a:latin typeface="HollandSans" pitchFamily="2" charset="0"/>
              </a:rPr>
              <a:t>Science</a:t>
            </a:r>
            <a:r>
              <a:rPr lang="nl-NL" sz="1350" dirty="0">
                <a:solidFill>
                  <a:srgbClr val="8B8B8B"/>
                </a:solidFill>
                <a:latin typeface="HollandSans" pitchFamily="2" charset="0"/>
              </a:rPr>
              <a:t> &amp; Health </a:t>
            </a:r>
            <a:r>
              <a:rPr lang="nl-NL" sz="1350" dirty="0" err="1">
                <a:solidFill>
                  <a:srgbClr val="8B8B8B"/>
                </a:solidFill>
                <a:latin typeface="HollandSans" pitchFamily="2" charset="0"/>
              </a:rPr>
              <a:t>ecosystem</a:t>
            </a:r>
            <a:r>
              <a:rPr lang="nl-NL" sz="1350" dirty="0">
                <a:solidFill>
                  <a:srgbClr val="8B8B8B"/>
                </a:solidFill>
                <a:latin typeface="HollandSans" pitchFamily="2" charset="0"/>
              </a:rPr>
              <a:t> is </a:t>
            </a:r>
            <a:r>
              <a:rPr lang="nl-NL" sz="1350" dirty="0" err="1">
                <a:solidFill>
                  <a:srgbClr val="8B8B8B"/>
                </a:solidFill>
                <a:latin typeface="HollandSans" pitchFamily="2" charset="0"/>
              </a:rPr>
              <a:t>also</a:t>
            </a:r>
            <a:r>
              <a:rPr lang="nl-NL" sz="1350" dirty="0">
                <a:solidFill>
                  <a:srgbClr val="8B8B8B"/>
                </a:solidFill>
                <a:latin typeface="HollandSans" pitchFamily="2" charset="0"/>
              </a:rPr>
              <a:t> </a:t>
            </a:r>
            <a:r>
              <a:rPr lang="nl-NL" sz="1350" dirty="0" err="1">
                <a:solidFill>
                  <a:srgbClr val="8B8B8B"/>
                </a:solidFill>
                <a:latin typeface="HollandSans" pitchFamily="2" charset="0"/>
              </a:rPr>
              <a:t>mirrored</a:t>
            </a:r>
            <a:r>
              <a:rPr lang="nl-NL" sz="1350" dirty="0">
                <a:solidFill>
                  <a:srgbClr val="8B8B8B"/>
                </a:solidFill>
                <a:latin typeface="HollandSans" pitchFamily="2" charset="0"/>
              </a:rPr>
              <a:t>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physical</a:t>
            </a:r>
            <a:r>
              <a:rPr lang="nl-NL" sz="1350" dirty="0">
                <a:solidFill>
                  <a:srgbClr val="8B8B8B"/>
                </a:solidFill>
                <a:latin typeface="HollandSans" pitchFamily="2" charset="0"/>
              </a:rPr>
              <a:t> </a:t>
            </a:r>
            <a:r>
              <a:rPr lang="nl-NL" sz="1350" dirty="0" err="1">
                <a:solidFill>
                  <a:srgbClr val="8B8B8B"/>
                </a:solidFill>
                <a:latin typeface="HollandSans" pitchFamily="2" charset="0"/>
              </a:rPr>
              <a:t>connectivity</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logistical</a:t>
            </a:r>
            <a:r>
              <a:rPr lang="nl-NL" sz="1350" dirty="0">
                <a:solidFill>
                  <a:srgbClr val="8B8B8B"/>
                </a:solidFill>
                <a:latin typeface="HollandSans" pitchFamily="2" charset="0"/>
              </a:rPr>
              <a:t> services </a:t>
            </a:r>
            <a:r>
              <a:rPr lang="nl-NL" sz="1350" dirty="0" err="1">
                <a:solidFill>
                  <a:srgbClr val="8B8B8B"/>
                </a:solidFill>
                <a:latin typeface="HollandSans" pitchFamily="2" charset="0"/>
              </a:rPr>
              <a:t>that</a:t>
            </a:r>
            <a:r>
              <a:rPr lang="nl-NL" sz="1350" dirty="0">
                <a:solidFill>
                  <a:srgbClr val="8B8B8B"/>
                </a:solidFill>
                <a:latin typeface="HollandSans" pitchFamily="2" charset="0"/>
              </a:rPr>
              <a:t> </a:t>
            </a:r>
            <a:r>
              <a:rPr lang="nl-NL" sz="1350" dirty="0" err="1">
                <a:solidFill>
                  <a:srgbClr val="8B8B8B"/>
                </a:solidFill>
                <a:latin typeface="HollandSans" pitchFamily="2" charset="0"/>
              </a:rPr>
              <a:t>essential</a:t>
            </a:r>
            <a:r>
              <a:rPr lang="nl-NL" sz="1350" dirty="0">
                <a:solidFill>
                  <a:srgbClr val="8B8B8B"/>
                </a:solidFill>
                <a:latin typeface="HollandSans" pitchFamily="2" charset="0"/>
              </a:rPr>
              <a:t>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many</a:t>
            </a:r>
            <a:r>
              <a:rPr lang="nl-NL" sz="1350" dirty="0">
                <a:solidFill>
                  <a:srgbClr val="8B8B8B"/>
                </a:solidFill>
                <a:latin typeface="HollandSans" pitchFamily="2" charset="0"/>
              </a:rPr>
              <a:t> LSH </a:t>
            </a:r>
            <a:r>
              <a:rPr lang="nl-NL" sz="1350" dirty="0" err="1">
                <a:solidFill>
                  <a:srgbClr val="8B8B8B"/>
                </a:solidFill>
                <a:latin typeface="HollandSans" pitchFamily="2" charset="0"/>
              </a:rPr>
              <a:t>businesses</a:t>
            </a:r>
            <a:r>
              <a:rPr lang="nl-NL" sz="1350" dirty="0">
                <a:solidFill>
                  <a:srgbClr val="8B8B8B"/>
                </a:solidFill>
                <a:latin typeface="HollandSans" pitchFamily="2" charset="0"/>
              </a:rPr>
              <a:t>. </a:t>
            </a:r>
            <a:r>
              <a:rPr lang="nl-NL" sz="1350" dirty="0" err="1">
                <a:solidFill>
                  <a:srgbClr val="8B8B8B"/>
                </a:solidFill>
                <a:latin typeface="HollandSans" pitchFamily="2" charset="0"/>
              </a:rPr>
              <a:t>This</a:t>
            </a:r>
            <a:r>
              <a:rPr lang="nl-NL" sz="1350" dirty="0">
                <a:solidFill>
                  <a:srgbClr val="8B8B8B"/>
                </a:solidFill>
                <a:latin typeface="HollandSans" pitchFamily="2" charset="0"/>
              </a:rPr>
              <a:t> is </a:t>
            </a:r>
            <a:r>
              <a:rPr lang="nl-NL" sz="1350" dirty="0" err="1">
                <a:solidFill>
                  <a:srgbClr val="8B8B8B"/>
                </a:solidFill>
                <a:latin typeface="HollandSans" pitchFamily="2" charset="0"/>
              </a:rPr>
              <a:t>borne</a:t>
            </a:r>
            <a:r>
              <a:rPr lang="nl-NL" sz="1350" dirty="0">
                <a:solidFill>
                  <a:srgbClr val="8B8B8B"/>
                </a:solidFill>
                <a:latin typeface="HollandSans" pitchFamily="2" charset="0"/>
              </a:rPr>
              <a:t> out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fact</a:t>
            </a:r>
            <a:r>
              <a:rPr lang="nl-NL" sz="1350" dirty="0">
                <a:solidFill>
                  <a:srgbClr val="8B8B8B"/>
                </a:solidFill>
                <a:latin typeface="HollandSans" pitchFamily="2" charset="0"/>
              </a:rPr>
              <a:t> </a:t>
            </a:r>
            <a:r>
              <a:rPr lang="nl-NL" sz="1350" dirty="0" err="1">
                <a:solidFill>
                  <a:srgbClr val="8B8B8B"/>
                </a:solidFill>
                <a:latin typeface="HollandSans" pitchFamily="2" charset="0"/>
              </a:rPr>
              <a:t>that</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has </a:t>
            </a:r>
            <a:r>
              <a:rPr lang="nl-NL" sz="1350" dirty="0" err="1">
                <a:solidFill>
                  <a:srgbClr val="8B8B8B"/>
                </a:solidFill>
                <a:latin typeface="HollandSans" pitchFamily="2" charset="0"/>
              </a:rPr>
              <a:t>topped</a:t>
            </a:r>
            <a:r>
              <a:rPr lang="nl-NL" sz="1350" dirty="0">
                <a:solidFill>
                  <a:srgbClr val="8B8B8B"/>
                </a:solidFill>
                <a:latin typeface="HollandSans" pitchFamily="2" charset="0"/>
              </a:rPr>
              <a:t> </a:t>
            </a:r>
            <a:r>
              <a:rPr lang="nl-NL" sz="1350" dirty="0" err="1">
                <a:solidFill>
                  <a:srgbClr val="8B8B8B"/>
                </a:solidFill>
                <a:latin typeface="HollandSans" pitchFamily="2" charset="0"/>
              </a:rPr>
              <a:t>DHL’s</a:t>
            </a:r>
            <a:r>
              <a:rPr lang="nl-NL" sz="1350" dirty="0">
                <a:solidFill>
                  <a:srgbClr val="8B8B8B"/>
                </a:solidFill>
                <a:latin typeface="HollandSans" pitchFamily="2" charset="0"/>
              </a:rPr>
              <a:t> Global </a:t>
            </a:r>
            <a:r>
              <a:rPr lang="nl-NL" sz="1350" dirty="0" err="1">
                <a:solidFill>
                  <a:srgbClr val="8B8B8B"/>
                </a:solidFill>
                <a:latin typeface="HollandSans" pitchFamily="2" charset="0"/>
              </a:rPr>
              <a:t>Connectedness</a:t>
            </a:r>
            <a:r>
              <a:rPr lang="nl-NL" sz="1350" dirty="0">
                <a:solidFill>
                  <a:srgbClr val="8B8B8B"/>
                </a:solidFill>
                <a:latin typeface="HollandSans" pitchFamily="2" charset="0"/>
              </a:rPr>
              <a:t> Index </a:t>
            </a:r>
            <a:r>
              <a:rPr lang="nl-NL" sz="1350" dirty="0" err="1">
                <a:solidFill>
                  <a:srgbClr val="8B8B8B"/>
                </a:solidFill>
                <a:latin typeface="HollandSans" pitchFamily="2" charset="0"/>
              </a:rPr>
              <a:t>every</a:t>
            </a:r>
            <a:r>
              <a:rPr lang="nl-NL" sz="1350" dirty="0">
                <a:solidFill>
                  <a:srgbClr val="8B8B8B"/>
                </a:solidFill>
                <a:latin typeface="HollandSans" pitchFamily="2" charset="0"/>
              </a:rPr>
              <a:t> </a:t>
            </a:r>
            <a:r>
              <a:rPr lang="nl-NL" sz="1350" dirty="0" err="1">
                <a:solidFill>
                  <a:srgbClr val="8B8B8B"/>
                </a:solidFill>
                <a:latin typeface="HollandSans" pitchFamily="2" charset="0"/>
              </a:rPr>
              <a:t>year</a:t>
            </a:r>
            <a:r>
              <a:rPr lang="nl-NL" sz="1350" dirty="0">
                <a:solidFill>
                  <a:srgbClr val="8B8B8B"/>
                </a:solidFill>
                <a:latin typeface="HollandSans" pitchFamily="2" charset="0"/>
              </a:rPr>
              <a:t> </a:t>
            </a:r>
            <a:r>
              <a:rPr lang="nl-NL" sz="1350" dirty="0" err="1">
                <a:solidFill>
                  <a:srgbClr val="8B8B8B"/>
                </a:solidFill>
                <a:latin typeface="HollandSans" pitchFamily="2" charset="0"/>
              </a:rPr>
              <a:t>since</a:t>
            </a:r>
            <a:r>
              <a:rPr lang="nl-NL" sz="1350" dirty="0">
                <a:solidFill>
                  <a:srgbClr val="8B8B8B"/>
                </a:solidFill>
                <a:latin typeface="HollandSans" pitchFamily="2" charset="0"/>
              </a:rPr>
              <a:t> 2005.</a:t>
            </a:r>
          </a:p>
        </p:txBody>
      </p:sp>
    </p:spTree>
    <p:extLst>
      <p:ext uri="{BB962C8B-B14F-4D97-AF65-F5344CB8AC3E}">
        <p14:creationId xmlns:p14="http://schemas.microsoft.com/office/powerpoint/2010/main" val="379398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0F16E-832E-0699-F278-E7C19409E8FA}"/>
              </a:ext>
            </a:extLst>
          </p:cNvPr>
          <p:cNvSpPr txBox="1">
            <a:spLocks/>
          </p:cNvSpPr>
          <p:nvPr/>
        </p:nvSpPr>
        <p:spPr>
          <a:xfrm>
            <a:off x="424370" y="180418"/>
            <a:ext cx="7586794" cy="8191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a:cs typeface="Arial"/>
              </a:rPr>
              <a:t>Incentives </a:t>
            </a:r>
            <a:r>
              <a:rPr lang="nl-NL" sz="2100" b="1" err="1">
                <a:solidFill>
                  <a:srgbClr val="F46E21"/>
                </a:solidFill>
                <a:latin typeface="HollandSans"/>
                <a:cs typeface="Arial"/>
              </a:rPr>
              <a:t>for</a:t>
            </a:r>
            <a:r>
              <a:rPr lang="nl-NL" sz="2100" b="1">
                <a:solidFill>
                  <a:srgbClr val="F46E21"/>
                </a:solidFill>
                <a:latin typeface="HollandSans"/>
                <a:cs typeface="Arial"/>
              </a:rPr>
              <a:t> </a:t>
            </a:r>
            <a:r>
              <a:rPr lang="nl-NL" sz="2100" b="1" err="1">
                <a:solidFill>
                  <a:srgbClr val="F46E21"/>
                </a:solidFill>
                <a:latin typeface="HollandSans"/>
                <a:cs typeface="Arial"/>
              </a:rPr>
              <a:t>innovation</a:t>
            </a:r>
            <a:r>
              <a:rPr lang="nl-NL" sz="2100" b="1">
                <a:solidFill>
                  <a:srgbClr val="F46E21"/>
                </a:solidFill>
                <a:latin typeface="HollandSans"/>
                <a:cs typeface="Arial"/>
              </a:rPr>
              <a:t> </a:t>
            </a:r>
            <a:r>
              <a:rPr lang="nl-NL" sz="2100" b="1" err="1">
                <a:solidFill>
                  <a:srgbClr val="F46E21"/>
                </a:solidFill>
                <a:latin typeface="HollandSans"/>
                <a:cs typeface="Arial"/>
              </a:rPr>
              <a:t>and</a:t>
            </a:r>
            <a:r>
              <a:rPr lang="nl-NL" sz="2100" b="1">
                <a:solidFill>
                  <a:srgbClr val="F46E21"/>
                </a:solidFill>
                <a:latin typeface="HollandSans"/>
                <a:cs typeface="Arial"/>
              </a:rPr>
              <a:t> </a:t>
            </a:r>
            <a:r>
              <a:rPr lang="nl-NL" sz="2100" b="1" err="1">
                <a:solidFill>
                  <a:srgbClr val="F46E21"/>
                </a:solidFill>
                <a:latin typeface="HollandSans"/>
                <a:cs typeface="Arial"/>
              </a:rPr>
              <a:t>sustainability</a:t>
            </a:r>
            <a:r>
              <a:rPr lang="nl-NL" sz="2100" b="1">
                <a:solidFill>
                  <a:srgbClr val="F46E21"/>
                </a:solidFill>
                <a:latin typeface="HollandSans"/>
                <a:cs typeface="Arial"/>
              </a:rPr>
              <a:t> </a:t>
            </a:r>
            <a:endParaRPr lang="nl-NL" sz="2100" b="1">
              <a:solidFill>
                <a:srgbClr val="F46E21"/>
              </a:solidFill>
              <a:latin typeface="HollandSans" pitchFamily="2" charset="0"/>
              <a:cs typeface="Arial" panose="020B0604020202020204" pitchFamily="34" charset="0"/>
            </a:endParaRPr>
          </a:p>
        </p:txBody>
      </p:sp>
      <p:sp>
        <p:nvSpPr>
          <p:cNvPr id="3" name="Tekstvak 2">
            <a:extLst>
              <a:ext uri="{FF2B5EF4-FFF2-40B4-BE49-F238E27FC236}">
                <a16:creationId xmlns:a16="http://schemas.microsoft.com/office/drawing/2014/main" id="{5AD7A0E8-7F06-7722-F6C3-1AB4A400108E}"/>
              </a:ext>
            </a:extLst>
          </p:cNvPr>
          <p:cNvSpPr txBox="1"/>
          <p:nvPr/>
        </p:nvSpPr>
        <p:spPr>
          <a:xfrm>
            <a:off x="424370" y="1066148"/>
            <a:ext cx="7248232" cy="3854901"/>
          </a:xfrm>
          <a:prstGeom prst="rect">
            <a:avLst/>
          </a:prstGeom>
          <a:noFill/>
        </p:spPr>
        <p:txBody>
          <a:bodyPr wrap="square" rtlCol="0">
            <a:spAutoFit/>
          </a:bodyPr>
          <a:lstStyle/>
          <a:p>
            <a:pPr marL="214313" indent="-214313">
              <a:buFont typeface="Arial" panose="020B0604020202020204" pitchFamily="34" charset="0"/>
              <a:buChar char="•"/>
            </a:pPr>
            <a:r>
              <a:rPr lang="nl-NL" sz="1200" dirty="0">
                <a:solidFill>
                  <a:srgbClr val="8B8B8B"/>
                </a:solidFill>
                <a:latin typeface="HollandSans" pitchFamily="2" charset="0"/>
              </a:rPr>
              <a:t>A </a:t>
            </a:r>
            <a:r>
              <a:rPr lang="nl-NL" sz="1200" dirty="0" err="1">
                <a:solidFill>
                  <a:srgbClr val="8B8B8B"/>
                </a:solidFill>
                <a:latin typeface="HollandSans" pitchFamily="2" charset="0"/>
              </a:rPr>
              <a:t>wide</a:t>
            </a:r>
            <a:r>
              <a:rPr lang="nl-NL" sz="1200" dirty="0">
                <a:solidFill>
                  <a:srgbClr val="8B8B8B"/>
                </a:solidFill>
                <a:latin typeface="HollandSans" pitchFamily="2" charset="0"/>
              </a:rPr>
              <a:t> </a:t>
            </a:r>
            <a:r>
              <a:rPr lang="nl-NL" sz="1200" dirty="0" err="1">
                <a:solidFill>
                  <a:srgbClr val="8B8B8B"/>
                </a:solidFill>
                <a:latin typeface="HollandSans" pitchFamily="2" charset="0"/>
              </a:rPr>
              <a:t>network</a:t>
            </a:r>
            <a:r>
              <a:rPr lang="nl-NL" sz="1200" dirty="0">
                <a:solidFill>
                  <a:srgbClr val="8B8B8B"/>
                </a:solidFill>
                <a:latin typeface="HollandSans" pitchFamily="2" charset="0"/>
              </a:rPr>
              <a:t> of </a:t>
            </a:r>
            <a:r>
              <a:rPr lang="nl-NL" sz="1200" dirty="0" err="1">
                <a:solidFill>
                  <a:srgbClr val="8B8B8B"/>
                </a:solidFill>
                <a:latin typeface="HollandSans" pitchFamily="2" charset="0"/>
              </a:rPr>
              <a:t>nearly</a:t>
            </a:r>
            <a:r>
              <a:rPr lang="nl-NL" sz="1200" dirty="0">
                <a:solidFill>
                  <a:srgbClr val="8B8B8B"/>
                </a:solidFill>
                <a:latin typeface="HollandSans" pitchFamily="2" charset="0"/>
              </a:rPr>
              <a:t> 100 </a:t>
            </a:r>
            <a:r>
              <a:rPr lang="nl-NL" sz="1200" dirty="0" err="1">
                <a:solidFill>
                  <a:srgbClr val="8B8B8B"/>
                </a:solidFill>
                <a:latin typeface="HollandSans" pitchFamily="2" charset="0"/>
              </a:rPr>
              <a:t>bilateral</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a:t>
            </a:r>
            <a:r>
              <a:rPr lang="nl-NL" sz="1200" dirty="0" err="1">
                <a:solidFill>
                  <a:srgbClr val="8B8B8B"/>
                </a:solidFill>
                <a:latin typeface="HollandSans" pitchFamily="2" charset="0"/>
              </a:rPr>
              <a:t>treaties</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a:t>
            </a:r>
            <a:r>
              <a:rPr lang="nl-NL" sz="1200" dirty="0" err="1">
                <a:solidFill>
                  <a:srgbClr val="8B8B8B"/>
                </a:solidFill>
                <a:latin typeface="HollandSans" pitchFamily="2" charset="0"/>
              </a:rPr>
              <a:t>avoid</a:t>
            </a:r>
            <a:r>
              <a:rPr lang="nl-NL" sz="1200" dirty="0">
                <a:solidFill>
                  <a:srgbClr val="8B8B8B"/>
                </a:solidFill>
                <a:latin typeface="HollandSans" pitchFamily="2" charset="0"/>
              </a:rPr>
              <a:t> double </a:t>
            </a:r>
            <a:r>
              <a:rPr lang="nl-NL" sz="1200" dirty="0" err="1">
                <a:solidFill>
                  <a:srgbClr val="8B8B8B"/>
                </a:solidFill>
                <a:latin typeface="HollandSans" pitchFamily="2" charset="0"/>
              </a:rPr>
              <a:t>taxation</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a:t>
            </a:r>
            <a:r>
              <a:rPr lang="nl-NL" sz="1200" dirty="0" err="1">
                <a:solidFill>
                  <a:srgbClr val="8B8B8B"/>
                </a:solidFill>
                <a:latin typeface="HollandSans" pitchFamily="2" charset="0"/>
              </a:rPr>
              <a:t>provide</a:t>
            </a:r>
            <a:r>
              <a:rPr lang="nl-NL" sz="1200" dirty="0">
                <a:solidFill>
                  <a:srgbClr val="8B8B8B"/>
                </a:solidFill>
                <a:latin typeface="HollandSans" pitchFamily="2" charset="0"/>
              </a:rPr>
              <a:t>, in </a:t>
            </a:r>
            <a:r>
              <a:rPr lang="nl-NL" sz="1200" dirty="0" err="1">
                <a:solidFill>
                  <a:srgbClr val="8B8B8B"/>
                </a:solidFill>
                <a:latin typeface="HollandSans" pitchFamily="2" charset="0"/>
              </a:rPr>
              <a:t>many</a:t>
            </a:r>
            <a:r>
              <a:rPr lang="nl-NL" sz="1200" dirty="0">
                <a:solidFill>
                  <a:srgbClr val="8B8B8B"/>
                </a:solidFill>
                <a:latin typeface="HollandSans" pitchFamily="2" charset="0"/>
              </a:rPr>
              <a:t> cases, </a:t>
            </a:r>
            <a:r>
              <a:rPr lang="nl-NL" sz="1200" dirty="0" err="1">
                <a:solidFill>
                  <a:srgbClr val="8B8B8B"/>
                </a:solidFill>
                <a:latin typeface="HollandSans" pitchFamily="2" charset="0"/>
              </a:rPr>
              <a:t>reduced</a:t>
            </a:r>
            <a:r>
              <a:rPr lang="nl-NL" sz="1200" dirty="0">
                <a:solidFill>
                  <a:srgbClr val="8B8B8B"/>
                </a:solidFill>
                <a:latin typeface="HollandSans" pitchFamily="2" charset="0"/>
              </a:rPr>
              <a:t> or no </a:t>
            </a:r>
            <a:r>
              <a:rPr lang="nl-NL" sz="1200" dirty="0" err="1">
                <a:solidFill>
                  <a:srgbClr val="8B8B8B"/>
                </a:solidFill>
                <a:latin typeface="HollandSans" pitchFamily="2" charset="0"/>
              </a:rPr>
              <a:t>withholding</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on </a:t>
            </a:r>
            <a:r>
              <a:rPr lang="nl-NL" sz="1200" dirty="0" err="1">
                <a:solidFill>
                  <a:srgbClr val="8B8B8B"/>
                </a:solidFill>
                <a:latin typeface="HollandSans" pitchFamily="2" charset="0"/>
              </a:rPr>
              <a:t>dividends</a:t>
            </a:r>
            <a:r>
              <a:rPr lang="nl-NL" sz="1200" dirty="0">
                <a:solidFill>
                  <a:srgbClr val="8B8B8B"/>
                </a:solidFill>
                <a:latin typeface="HollandSans" pitchFamily="2" charset="0"/>
              </a:rPr>
              <a:t>, interest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royalties</a:t>
            </a:r>
            <a:r>
              <a:rPr lang="nl-NL" sz="1200" dirty="0">
                <a:solidFill>
                  <a:srgbClr val="8B8B8B"/>
                </a:solidFill>
                <a:latin typeface="HollandSans" pitchFamily="2" charset="0"/>
              </a:rPr>
              <a:t>.</a:t>
            </a:r>
            <a:br>
              <a:rPr lang="nl-NL" sz="1200" dirty="0">
                <a:solidFill>
                  <a:srgbClr val="8B8B8B"/>
                </a:solidFill>
                <a:latin typeface="HollandSans" pitchFamily="2" charset="0"/>
              </a:rPr>
            </a:b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err="1">
                <a:solidFill>
                  <a:srgbClr val="8B8B8B"/>
                </a:solidFill>
                <a:latin typeface="HollandSans" pitchFamily="2" charset="0"/>
              </a:rPr>
              <a:t>Clarity</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certainty</a:t>
            </a:r>
            <a:r>
              <a:rPr lang="nl-NL" sz="1200" dirty="0">
                <a:solidFill>
                  <a:srgbClr val="8B8B8B"/>
                </a:solidFill>
                <a:latin typeface="HollandSans" pitchFamily="2" charset="0"/>
              </a:rPr>
              <a:t> in advance on </a:t>
            </a:r>
            <a:r>
              <a:rPr lang="nl-NL" sz="1200" dirty="0" err="1">
                <a:solidFill>
                  <a:srgbClr val="8B8B8B"/>
                </a:solidFill>
                <a:latin typeface="HollandSans" pitchFamily="2" charset="0"/>
              </a:rPr>
              <a:t>the</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a:t>
            </a:r>
            <a:r>
              <a:rPr lang="nl-NL" sz="1200" dirty="0" err="1">
                <a:solidFill>
                  <a:srgbClr val="8B8B8B"/>
                </a:solidFill>
                <a:latin typeface="HollandSans" pitchFamily="2" charset="0"/>
              </a:rPr>
              <a:t>consequences</a:t>
            </a:r>
            <a:r>
              <a:rPr lang="nl-NL" sz="1200" dirty="0">
                <a:solidFill>
                  <a:srgbClr val="8B8B8B"/>
                </a:solidFill>
                <a:latin typeface="HollandSans" pitchFamily="2" charset="0"/>
              </a:rPr>
              <a:t> of </a:t>
            </a:r>
            <a:r>
              <a:rPr lang="nl-NL" sz="1200" dirty="0" err="1">
                <a:solidFill>
                  <a:srgbClr val="8B8B8B"/>
                </a:solidFill>
                <a:latin typeface="HollandSans" pitchFamily="2" charset="0"/>
              </a:rPr>
              <a:t>proposed</a:t>
            </a:r>
            <a:r>
              <a:rPr lang="nl-NL" sz="1200" dirty="0">
                <a:solidFill>
                  <a:srgbClr val="8B8B8B"/>
                </a:solidFill>
                <a:latin typeface="HollandSans" pitchFamily="2" charset="0"/>
              </a:rPr>
              <a:t> significant </a:t>
            </a:r>
            <a:r>
              <a:rPr lang="nl-NL" sz="1200" dirty="0" err="1">
                <a:solidFill>
                  <a:srgbClr val="8B8B8B"/>
                </a:solidFill>
                <a:latin typeface="HollandSans" pitchFamily="2" charset="0"/>
              </a:rPr>
              <a:t>invest</a:t>
            </a:r>
            <a:r>
              <a:rPr lang="nl-NL" sz="1200" dirty="0">
                <a:solidFill>
                  <a:srgbClr val="8B8B8B"/>
                </a:solidFill>
                <a:latin typeface="HollandSans" pitchFamily="2" charset="0"/>
              </a:rPr>
              <a:t> in </a:t>
            </a:r>
            <a:r>
              <a:rPr lang="nl-NL" sz="1200" dirty="0" err="1">
                <a:solidFill>
                  <a:srgbClr val="8B8B8B"/>
                </a:solidFill>
                <a:latin typeface="HollandSans" pitchFamily="2" charset="0"/>
              </a:rPr>
              <a:t>the</a:t>
            </a:r>
            <a:r>
              <a:rPr lang="nl-NL" sz="1200" dirty="0">
                <a:solidFill>
                  <a:srgbClr val="8B8B8B"/>
                </a:solidFill>
                <a:latin typeface="HollandSans" pitchFamily="2" charset="0"/>
              </a:rPr>
              <a:t> Netherlands.</a:t>
            </a: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A </a:t>
            </a:r>
            <a:r>
              <a:rPr lang="nl-NL" sz="1200" dirty="0" err="1">
                <a:solidFill>
                  <a:srgbClr val="8B8B8B"/>
                </a:solidFill>
                <a:latin typeface="HollandSans" pitchFamily="2" charset="0"/>
              </a:rPr>
              <a:t>broad</a:t>
            </a:r>
            <a:r>
              <a:rPr lang="nl-NL" sz="1200" dirty="0">
                <a:solidFill>
                  <a:srgbClr val="8B8B8B"/>
                </a:solidFill>
                <a:latin typeface="HollandSans" pitchFamily="2" charset="0"/>
              </a:rPr>
              <a:t> </a:t>
            </a:r>
            <a:r>
              <a:rPr lang="nl-NL" sz="1200" dirty="0" err="1">
                <a:solidFill>
                  <a:srgbClr val="8B8B8B"/>
                </a:solidFill>
                <a:latin typeface="HollandSans" pitchFamily="2" charset="0"/>
              </a:rPr>
              <a:t>participation</a:t>
            </a:r>
            <a:r>
              <a:rPr lang="nl-NL" sz="1200" dirty="0">
                <a:solidFill>
                  <a:srgbClr val="8B8B8B"/>
                </a:solidFill>
                <a:latin typeface="HollandSans" pitchFamily="2" charset="0"/>
              </a:rPr>
              <a:t> </a:t>
            </a:r>
            <a:r>
              <a:rPr lang="nl-NL" sz="1200" dirty="0" err="1">
                <a:solidFill>
                  <a:srgbClr val="8B8B8B"/>
                </a:solidFill>
                <a:latin typeface="HollandSans" pitchFamily="2" charset="0"/>
              </a:rPr>
              <a:t>exemption</a:t>
            </a:r>
            <a:r>
              <a:rPr lang="nl-NL" sz="1200" dirty="0">
                <a:solidFill>
                  <a:srgbClr val="8B8B8B"/>
                </a:solidFill>
                <a:latin typeface="HollandSans" pitchFamily="2" charset="0"/>
              </a:rPr>
              <a:t> </a:t>
            </a:r>
            <a:r>
              <a:rPr lang="nl-NL" sz="1200" dirty="0" err="1">
                <a:solidFill>
                  <a:srgbClr val="8B8B8B"/>
                </a:solidFill>
                <a:latin typeface="HollandSans" pitchFamily="2" charset="0"/>
              </a:rPr>
              <a:t>which</a:t>
            </a:r>
            <a:r>
              <a:rPr lang="nl-NL" sz="1200" dirty="0">
                <a:solidFill>
                  <a:srgbClr val="8B8B8B"/>
                </a:solidFill>
                <a:latin typeface="HollandSans" pitchFamily="2" charset="0"/>
              </a:rPr>
              <a:t> is </a:t>
            </a:r>
            <a:r>
              <a:rPr lang="nl-NL" sz="1200" dirty="0" err="1">
                <a:solidFill>
                  <a:srgbClr val="8B8B8B"/>
                </a:solidFill>
                <a:latin typeface="HollandSans" pitchFamily="2" charset="0"/>
              </a:rPr>
              <a:t>vital</a:t>
            </a:r>
            <a:r>
              <a:rPr lang="nl-NL" sz="1200" dirty="0">
                <a:solidFill>
                  <a:srgbClr val="8B8B8B"/>
                </a:solidFill>
                <a:latin typeface="HollandSans" pitchFamily="2" charset="0"/>
              </a:rPr>
              <a:t> </a:t>
            </a:r>
            <a:r>
              <a:rPr lang="nl-NL" sz="1200" dirty="0" err="1">
                <a:solidFill>
                  <a:srgbClr val="8B8B8B"/>
                </a:solidFill>
                <a:latin typeface="HollandSans" pitchFamily="2" charset="0"/>
              </a:rPr>
              <a:t>for</a:t>
            </a:r>
            <a:r>
              <a:rPr lang="nl-NL" sz="1200" dirty="0">
                <a:solidFill>
                  <a:srgbClr val="8B8B8B"/>
                </a:solidFill>
                <a:latin typeface="HollandSans" pitchFamily="2" charset="0"/>
              </a:rPr>
              <a:t> European </a:t>
            </a:r>
            <a:r>
              <a:rPr lang="nl-NL" sz="1200" dirty="0" err="1">
                <a:solidFill>
                  <a:srgbClr val="8B8B8B"/>
                </a:solidFill>
                <a:latin typeface="HollandSans" pitchFamily="2" charset="0"/>
              </a:rPr>
              <a:t>headquarters</a:t>
            </a:r>
            <a:endParaRPr lang="nl-NL" sz="1200" dirty="0">
              <a:solidFill>
                <a:srgbClr val="8B8B8B"/>
              </a:solidFill>
              <a:latin typeface="HollandSans" pitchFamily="2" charset="0"/>
            </a:endParaRP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An </a:t>
            </a:r>
            <a:r>
              <a:rPr lang="nl-NL" sz="1200" dirty="0" err="1">
                <a:solidFill>
                  <a:srgbClr val="8B8B8B"/>
                </a:solidFill>
                <a:latin typeface="HollandSans" pitchFamily="2" charset="0"/>
              </a:rPr>
              <a:t>efficient</a:t>
            </a:r>
            <a:r>
              <a:rPr lang="nl-NL" sz="1200" dirty="0">
                <a:solidFill>
                  <a:srgbClr val="8B8B8B"/>
                </a:solidFill>
                <a:latin typeface="HollandSans" pitchFamily="2" charset="0"/>
              </a:rPr>
              <a:t> </a:t>
            </a:r>
            <a:r>
              <a:rPr lang="nl-NL" sz="1200" dirty="0" err="1">
                <a:solidFill>
                  <a:srgbClr val="8B8B8B"/>
                </a:solidFill>
                <a:latin typeface="HollandSans" pitchFamily="2" charset="0"/>
              </a:rPr>
              <a:t>fiscal</a:t>
            </a:r>
            <a:r>
              <a:rPr lang="nl-NL" sz="1200" dirty="0">
                <a:solidFill>
                  <a:srgbClr val="8B8B8B"/>
                </a:solidFill>
                <a:latin typeface="HollandSans" pitchFamily="2" charset="0"/>
              </a:rPr>
              <a:t> </a:t>
            </a:r>
            <a:r>
              <a:rPr lang="nl-NL" sz="1200" dirty="0" err="1">
                <a:solidFill>
                  <a:srgbClr val="8B8B8B"/>
                </a:solidFill>
                <a:latin typeface="HollandSans" pitchFamily="2" charset="0"/>
              </a:rPr>
              <a:t>unity</a:t>
            </a:r>
            <a:r>
              <a:rPr lang="nl-NL" sz="1200" dirty="0">
                <a:solidFill>
                  <a:srgbClr val="8B8B8B"/>
                </a:solidFill>
                <a:latin typeface="HollandSans" pitchFamily="2" charset="0"/>
              </a:rPr>
              <a:t> regime, </a:t>
            </a:r>
            <a:r>
              <a:rPr lang="nl-NL" sz="1200" dirty="0" err="1">
                <a:solidFill>
                  <a:srgbClr val="8B8B8B"/>
                </a:solidFill>
                <a:latin typeface="HollandSans" pitchFamily="2" charset="0"/>
              </a:rPr>
              <a:t>providing</a:t>
            </a:r>
            <a:r>
              <a:rPr lang="nl-NL" sz="1200" dirty="0">
                <a:solidFill>
                  <a:srgbClr val="8B8B8B"/>
                </a:solidFill>
                <a:latin typeface="HollandSans" pitchFamily="2" charset="0"/>
              </a:rPr>
              <a:t> taks </a:t>
            </a:r>
            <a:r>
              <a:rPr lang="nl-NL" sz="1200" dirty="0" err="1">
                <a:solidFill>
                  <a:srgbClr val="8B8B8B"/>
                </a:solidFill>
                <a:latin typeface="HollandSans" pitchFamily="2" charset="0"/>
              </a:rPr>
              <a:t>consolidation</a:t>
            </a:r>
            <a:r>
              <a:rPr lang="nl-NL" sz="1200" dirty="0">
                <a:solidFill>
                  <a:srgbClr val="8B8B8B"/>
                </a:solidFill>
                <a:latin typeface="HollandSans" pitchFamily="2" charset="0"/>
              </a:rPr>
              <a:t> </a:t>
            </a:r>
            <a:r>
              <a:rPr lang="nl-NL" sz="1200" dirty="0" err="1">
                <a:solidFill>
                  <a:srgbClr val="8B8B8B"/>
                </a:solidFill>
                <a:latin typeface="HollandSans" pitchFamily="2" charset="0"/>
              </a:rPr>
              <a:t>for</a:t>
            </a:r>
            <a:r>
              <a:rPr lang="nl-NL" sz="1200" dirty="0">
                <a:solidFill>
                  <a:srgbClr val="8B8B8B"/>
                </a:solidFill>
                <a:latin typeface="HollandSans" pitchFamily="2" charset="0"/>
              </a:rPr>
              <a:t> Dutch </a:t>
            </a:r>
            <a:r>
              <a:rPr lang="nl-NL" sz="1200" dirty="0" err="1">
                <a:solidFill>
                  <a:srgbClr val="8B8B8B"/>
                </a:solidFill>
                <a:latin typeface="HollandSans" pitchFamily="2" charset="0"/>
              </a:rPr>
              <a:t>activities</a:t>
            </a:r>
            <a:r>
              <a:rPr lang="nl-NL" sz="1200" dirty="0">
                <a:solidFill>
                  <a:srgbClr val="8B8B8B"/>
                </a:solidFill>
                <a:latin typeface="HollandSans" pitchFamily="2" charset="0"/>
              </a:rPr>
              <a:t> </a:t>
            </a:r>
            <a:r>
              <a:rPr lang="nl-NL" sz="1200" dirty="0" err="1">
                <a:solidFill>
                  <a:srgbClr val="8B8B8B"/>
                </a:solidFill>
                <a:latin typeface="HollandSans" pitchFamily="2" charset="0"/>
              </a:rPr>
              <a:t>within</a:t>
            </a:r>
            <a:r>
              <a:rPr lang="nl-NL" sz="1200" dirty="0">
                <a:solidFill>
                  <a:srgbClr val="8B8B8B"/>
                </a:solidFill>
                <a:latin typeface="HollandSans" pitchFamily="2" charset="0"/>
              </a:rPr>
              <a:t> a corporate </a:t>
            </a:r>
            <a:r>
              <a:rPr lang="nl-NL" sz="1200" dirty="0" err="1">
                <a:solidFill>
                  <a:srgbClr val="8B8B8B"/>
                </a:solidFill>
                <a:latin typeface="HollandSans" pitchFamily="2" charset="0"/>
              </a:rPr>
              <a:t>group</a:t>
            </a:r>
            <a:endParaRPr lang="nl-NL" sz="1200" dirty="0">
              <a:solidFill>
                <a:srgbClr val="8B8B8B"/>
              </a:solidFill>
              <a:latin typeface="HollandSans" pitchFamily="2" charset="0"/>
            </a:endParaRP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No </a:t>
            </a:r>
            <a:r>
              <a:rPr lang="nl-NL" sz="1200" dirty="0" err="1">
                <a:solidFill>
                  <a:srgbClr val="8B8B8B"/>
                </a:solidFill>
                <a:latin typeface="HollandSans" pitchFamily="2" charset="0"/>
              </a:rPr>
              <a:t>withholding</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on </a:t>
            </a:r>
            <a:r>
              <a:rPr lang="nl-NL" sz="1200" dirty="0" err="1">
                <a:solidFill>
                  <a:srgbClr val="8B8B8B"/>
                </a:solidFill>
                <a:latin typeface="HollandSans" pitchFamily="2" charset="0"/>
              </a:rPr>
              <a:t>outgoing</a:t>
            </a:r>
            <a:r>
              <a:rPr lang="nl-NL" sz="1200" dirty="0">
                <a:solidFill>
                  <a:srgbClr val="8B8B8B"/>
                </a:solidFill>
                <a:latin typeface="HollandSans" pitchFamily="2" charset="0"/>
              </a:rPr>
              <a:t> interest </a:t>
            </a:r>
            <a:r>
              <a:rPr lang="nl-NL" sz="1200" dirty="0" err="1">
                <a:solidFill>
                  <a:srgbClr val="8B8B8B"/>
                </a:solidFill>
                <a:latin typeface="HollandSans" pitchFamily="2" charset="0"/>
              </a:rPr>
              <a:t>and</a:t>
            </a:r>
            <a:r>
              <a:rPr lang="nl-NL" sz="1200" dirty="0">
                <a:solidFill>
                  <a:srgbClr val="8B8B8B"/>
                </a:solidFill>
                <a:latin typeface="HollandSans" pitchFamily="2" charset="0"/>
              </a:rPr>
              <a:t> royalty </a:t>
            </a:r>
            <a:r>
              <a:rPr lang="nl-NL" sz="1200" dirty="0" err="1">
                <a:solidFill>
                  <a:srgbClr val="8B8B8B"/>
                </a:solidFill>
                <a:latin typeface="HollandSans" pitchFamily="2" charset="0"/>
              </a:rPr>
              <a:t>payments</a:t>
            </a:r>
            <a:r>
              <a:rPr lang="nl-NL" sz="1200" dirty="0">
                <a:solidFill>
                  <a:srgbClr val="8B8B8B"/>
                </a:solidFill>
                <a:latin typeface="HollandSans" pitchFamily="2" charset="0"/>
              </a:rPr>
              <a:t> in most cases</a:t>
            </a: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A </a:t>
            </a:r>
            <a:r>
              <a:rPr lang="nl-NL" sz="1200" dirty="0" err="1">
                <a:solidFill>
                  <a:srgbClr val="8B8B8B"/>
                </a:solidFill>
                <a:latin typeface="HollandSans" pitchFamily="2" charset="0"/>
              </a:rPr>
              <a:t>relatively</a:t>
            </a:r>
            <a:r>
              <a:rPr lang="nl-NL" sz="1200" dirty="0">
                <a:solidFill>
                  <a:srgbClr val="8B8B8B"/>
                </a:solidFill>
                <a:latin typeface="HollandSans" pitchFamily="2" charset="0"/>
              </a:rPr>
              <a:t> low </a:t>
            </a:r>
            <a:r>
              <a:rPr lang="nl-NL" sz="1200" dirty="0" err="1">
                <a:solidFill>
                  <a:srgbClr val="8B8B8B"/>
                </a:solidFill>
                <a:latin typeface="HollandSans" pitchFamily="2" charset="0"/>
              </a:rPr>
              <a:t>statutory</a:t>
            </a:r>
            <a:r>
              <a:rPr lang="nl-NL" sz="1200" dirty="0">
                <a:solidFill>
                  <a:srgbClr val="8B8B8B"/>
                </a:solidFill>
                <a:latin typeface="HollandSans" pitchFamily="2" charset="0"/>
              </a:rPr>
              <a:t> corporate </a:t>
            </a:r>
            <a:r>
              <a:rPr lang="nl-NL" sz="1200" dirty="0" err="1">
                <a:solidFill>
                  <a:srgbClr val="8B8B8B"/>
                </a:solidFill>
                <a:latin typeface="HollandSans" pitchFamily="2" charset="0"/>
              </a:rPr>
              <a:t>income</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a:t>
            </a:r>
            <a:r>
              <a:rPr lang="nl-NL" sz="1200" dirty="0" err="1">
                <a:solidFill>
                  <a:srgbClr val="8B8B8B"/>
                </a:solidFill>
                <a:latin typeface="HollandSans" pitchFamily="2" charset="0"/>
              </a:rPr>
              <a:t>rate</a:t>
            </a:r>
            <a:r>
              <a:rPr lang="nl-NL" sz="1200" dirty="0">
                <a:solidFill>
                  <a:srgbClr val="8B8B8B"/>
                </a:solidFill>
                <a:latin typeface="HollandSans" pitchFamily="2" charset="0"/>
              </a:rPr>
              <a:t> of 25%</a:t>
            </a: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For companies </a:t>
            </a:r>
            <a:r>
              <a:rPr lang="nl-NL" sz="1200" dirty="0" err="1">
                <a:solidFill>
                  <a:srgbClr val="8B8B8B"/>
                </a:solidFill>
                <a:latin typeface="HollandSans" pitchFamily="2" charset="0"/>
              </a:rPr>
              <a:t>looking</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a:t>
            </a:r>
            <a:r>
              <a:rPr lang="nl-NL" sz="1200" dirty="0" err="1">
                <a:solidFill>
                  <a:srgbClr val="8B8B8B"/>
                </a:solidFill>
                <a:latin typeface="HollandSans" pitchFamily="2" charset="0"/>
              </a:rPr>
              <a:t>bring</a:t>
            </a:r>
            <a:r>
              <a:rPr lang="nl-NL" sz="1200" dirty="0">
                <a:solidFill>
                  <a:srgbClr val="8B8B8B"/>
                </a:solidFill>
                <a:latin typeface="HollandSans" pitchFamily="2" charset="0"/>
              </a:rPr>
              <a:t> employees </a:t>
            </a:r>
            <a:r>
              <a:rPr lang="nl-NL" sz="1200" dirty="0" err="1">
                <a:solidFill>
                  <a:srgbClr val="8B8B8B"/>
                </a:solidFill>
                <a:latin typeface="HollandSans" pitchFamily="2" charset="0"/>
              </a:rPr>
              <a:t>from</a:t>
            </a:r>
            <a:r>
              <a:rPr lang="nl-NL" sz="1200" dirty="0">
                <a:solidFill>
                  <a:srgbClr val="8B8B8B"/>
                </a:solidFill>
                <a:latin typeface="HollandSans" pitchFamily="2" charset="0"/>
              </a:rPr>
              <a:t> </a:t>
            </a:r>
            <a:r>
              <a:rPr lang="nl-NL" sz="1200" dirty="0" err="1">
                <a:solidFill>
                  <a:srgbClr val="8B8B8B"/>
                </a:solidFill>
                <a:latin typeface="HollandSans" pitchFamily="2" charset="0"/>
              </a:rPr>
              <a:t>abroad</a:t>
            </a:r>
            <a:r>
              <a:rPr lang="nl-NL" sz="1200" dirty="0">
                <a:solidFill>
                  <a:srgbClr val="8B8B8B"/>
                </a:solidFill>
                <a:latin typeface="HollandSans" pitchFamily="2" charset="0"/>
              </a:rPr>
              <a:t>, </a:t>
            </a:r>
            <a:r>
              <a:rPr lang="nl-NL" sz="1200" dirty="0" err="1">
                <a:solidFill>
                  <a:srgbClr val="8B8B8B"/>
                </a:solidFill>
                <a:latin typeface="HollandSans" pitchFamily="2" charset="0"/>
              </a:rPr>
              <a:t>the</a:t>
            </a:r>
            <a:r>
              <a:rPr lang="nl-NL" sz="1200" dirty="0">
                <a:solidFill>
                  <a:srgbClr val="8B8B8B"/>
                </a:solidFill>
                <a:latin typeface="HollandSans" pitchFamily="2" charset="0"/>
              </a:rPr>
              <a:t> 30% ruling </a:t>
            </a:r>
            <a:br>
              <a:rPr lang="nl-NL" sz="1200" dirty="0">
                <a:solidFill>
                  <a:srgbClr val="8B8B8B"/>
                </a:solidFill>
                <a:latin typeface="HollandSans" pitchFamily="2" charset="0"/>
              </a:rPr>
            </a:br>
            <a:r>
              <a:rPr lang="nl-NL" sz="1200" dirty="0" err="1">
                <a:solidFill>
                  <a:srgbClr val="8B8B8B"/>
                </a:solidFill>
                <a:latin typeface="HollandSans" pitchFamily="2" charset="0"/>
              </a:rPr>
              <a:t>allows</a:t>
            </a:r>
            <a:r>
              <a:rPr lang="nl-NL" sz="1200" dirty="0">
                <a:solidFill>
                  <a:srgbClr val="8B8B8B"/>
                </a:solidFill>
                <a:latin typeface="HollandSans" pitchFamily="2" charset="0"/>
              </a:rPr>
              <a:t> </a:t>
            </a:r>
            <a:r>
              <a:rPr lang="nl-NL" sz="1200" dirty="0" err="1">
                <a:solidFill>
                  <a:srgbClr val="8B8B8B"/>
                </a:solidFill>
                <a:latin typeface="HollandSans" pitchFamily="2" charset="0"/>
              </a:rPr>
              <a:t>employers</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offer 30% of employee </a:t>
            </a:r>
            <a:r>
              <a:rPr lang="nl-NL" sz="1200" dirty="0" err="1">
                <a:solidFill>
                  <a:srgbClr val="8B8B8B"/>
                </a:solidFill>
                <a:latin typeface="HollandSans" pitchFamily="2" charset="0"/>
              </a:rPr>
              <a:t>salaries</a:t>
            </a:r>
            <a:r>
              <a:rPr lang="nl-NL" sz="1200" dirty="0">
                <a:solidFill>
                  <a:srgbClr val="8B8B8B"/>
                </a:solidFill>
                <a:latin typeface="HollandSans" pitchFamily="2" charset="0"/>
              </a:rPr>
              <a:t> </a:t>
            </a:r>
            <a:r>
              <a:rPr lang="nl-NL" sz="1200" dirty="0" err="1">
                <a:solidFill>
                  <a:srgbClr val="8B8B8B"/>
                </a:solidFill>
                <a:latin typeface="HollandSans" pitchFamily="2" charset="0"/>
              </a:rPr>
              <a:t>taks-free</a:t>
            </a:r>
            <a:r>
              <a:rPr lang="nl-NL" sz="1200" dirty="0">
                <a:solidFill>
                  <a:srgbClr val="8B8B8B"/>
                </a:solidFill>
                <a:latin typeface="HollandSans" pitchFamily="2" charset="0"/>
              </a:rPr>
              <a:t> </a:t>
            </a:r>
            <a:r>
              <a:rPr lang="nl-NL" sz="1200" dirty="0" err="1">
                <a:solidFill>
                  <a:srgbClr val="8B8B8B"/>
                </a:solidFill>
                <a:latin typeface="HollandSans" pitchFamily="2" charset="0"/>
              </a:rPr>
              <a:t>for</a:t>
            </a:r>
            <a:r>
              <a:rPr lang="nl-NL" sz="1200" dirty="0">
                <a:solidFill>
                  <a:srgbClr val="8B8B8B"/>
                </a:solidFill>
                <a:latin typeface="HollandSans" pitchFamily="2" charset="0"/>
              </a:rPr>
              <a:t> five </a:t>
            </a:r>
            <a:r>
              <a:rPr lang="nl-NL" sz="1200" dirty="0" err="1">
                <a:solidFill>
                  <a:srgbClr val="8B8B8B"/>
                </a:solidFill>
                <a:latin typeface="HollandSans" pitchFamily="2" charset="0"/>
              </a:rPr>
              <a:t>years</a:t>
            </a:r>
            <a:br>
              <a:rPr lang="nl-NL" sz="1350" dirty="0">
                <a:solidFill>
                  <a:srgbClr val="8B8B8B"/>
                </a:solidFill>
                <a:latin typeface="HollandSans" pitchFamily="2" charset="0"/>
              </a:rPr>
            </a:br>
            <a:endParaRPr lang="nl-NL" sz="1350" dirty="0">
              <a:solidFill>
                <a:srgbClr val="8B8B8B"/>
              </a:solidFill>
              <a:latin typeface="HollandSans" pitchFamily="2" charset="0"/>
            </a:endParaRP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lgn="ctr">
              <a:buFont typeface="Arial" panose="020B0604020202020204" pitchFamily="34" charset="0"/>
              <a:buChar char="•"/>
            </a:pPr>
            <a:endParaRPr lang="nl-NL" sz="1350" dirty="0">
              <a:solidFill>
                <a:srgbClr val="8B8B8B"/>
              </a:solidFill>
              <a:latin typeface="HollandSans" pitchFamily="2" charset="0"/>
            </a:endParaRPr>
          </a:p>
        </p:txBody>
      </p:sp>
      <p:pic>
        <p:nvPicPr>
          <p:cNvPr id="5" name="Afbeelding 4" descr="Afbeelding met hemel, buitenshuis, gebouw, water&#10;&#10;Automatisch gegenereerde beschrijving">
            <a:extLst>
              <a:ext uri="{FF2B5EF4-FFF2-40B4-BE49-F238E27FC236}">
                <a16:creationId xmlns:a16="http://schemas.microsoft.com/office/drawing/2014/main" id="{F6121338-52C6-DB8A-4994-9A3F7B8FBF2A}"/>
              </a:ext>
            </a:extLst>
          </p:cNvPr>
          <p:cNvPicPr>
            <a:picLocks noChangeAspect="1"/>
          </p:cNvPicPr>
          <p:nvPr/>
        </p:nvPicPr>
        <p:blipFill rotWithShape="1">
          <a:blip r:embed="rId3"/>
          <a:srcRect r="44548" b="27882"/>
          <a:stretch/>
        </p:blipFill>
        <p:spPr>
          <a:xfrm>
            <a:off x="5665083" y="2922862"/>
            <a:ext cx="3227185" cy="2047025"/>
          </a:xfrm>
          <a:prstGeom prst="rect">
            <a:avLst/>
          </a:prstGeom>
          <a:effectLst>
            <a:softEdge rad="877579"/>
          </a:effectLst>
        </p:spPr>
      </p:pic>
    </p:spTree>
    <p:extLst>
      <p:ext uri="{BB962C8B-B14F-4D97-AF65-F5344CB8AC3E}">
        <p14:creationId xmlns:p14="http://schemas.microsoft.com/office/powerpoint/2010/main" val="3331595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8F90F-C1F6-EB2D-6383-76B821028535}"/>
              </a:ext>
            </a:extLst>
          </p:cNvPr>
          <p:cNvSpPr txBox="1">
            <a:spLocks/>
          </p:cNvSpPr>
          <p:nvPr/>
        </p:nvSpPr>
        <p:spPr>
          <a:xfrm>
            <a:off x="431901" y="237118"/>
            <a:ext cx="7586794"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The National Growth Fund</a:t>
            </a:r>
          </a:p>
        </p:txBody>
      </p:sp>
      <p:pic>
        <p:nvPicPr>
          <p:cNvPr id="3" name="Afbeelding 2" descr="Afbeelding met tekst, Menselijk gezicht, persoon, schermopname&#10;&#10;Automatisch gegenereerde beschrijving">
            <a:extLst>
              <a:ext uri="{FF2B5EF4-FFF2-40B4-BE49-F238E27FC236}">
                <a16:creationId xmlns:a16="http://schemas.microsoft.com/office/drawing/2014/main" id="{7FD0733D-6D7E-159C-F58B-37D22C0DEBDD}"/>
              </a:ext>
            </a:extLst>
          </p:cNvPr>
          <p:cNvPicPr>
            <a:picLocks noChangeAspect="1"/>
          </p:cNvPicPr>
          <p:nvPr/>
        </p:nvPicPr>
        <p:blipFill>
          <a:blip r:embed="rId3"/>
          <a:stretch>
            <a:fillRect/>
          </a:stretch>
        </p:blipFill>
        <p:spPr>
          <a:xfrm>
            <a:off x="3012295" y="2766332"/>
            <a:ext cx="6062257" cy="1706413"/>
          </a:xfrm>
          <a:prstGeom prst="rect">
            <a:avLst/>
          </a:prstGeom>
        </p:spPr>
      </p:pic>
      <p:sp>
        <p:nvSpPr>
          <p:cNvPr id="5" name="Tekstvak 4">
            <a:extLst>
              <a:ext uri="{FF2B5EF4-FFF2-40B4-BE49-F238E27FC236}">
                <a16:creationId xmlns:a16="http://schemas.microsoft.com/office/drawing/2014/main" id="{F972B246-5F44-EFAC-7455-5E4812F7811F}"/>
              </a:ext>
            </a:extLst>
          </p:cNvPr>
          <p:cNvSpPr txBox="1"/>
          <p:nvPr/>
        </p:nvSpPr>
        <p:spPr>
          <a:xfrm>
            <a:off x="431901" y="1056269"/>
            <a:ext cx="5772161" cy="1962076"/>
          </a:xfrm>
          <a:prstGeom prst="rect">
            <a:avLst/>
          </a:prstGeom>
          <a:noFill/>
          <a:effectLst>
            <a:softEdge rad="1270000"/>
          </a:effectLst>
        </p:spPr>
        <p:txBody>
          <a:bodyPr wrap="square">
            <a:spAutoFit/>
          </a:bodyPr>
          <a:lstStyle/>
          <a:p>
            <a:r>
              <a:rPr lang="nl-NL" sz="1350" dirty="0">
                <a:solidFill>
                  <a:srgbClr val="8B8B8B"/>
                </a:solidFill>
                <a:latin typeface="HollandSans" pitchFamily="2" charset="0"/>
              </a:rPr>
              <a:t>The National </a:t>
            </a:r>
            <a:r>
              <a:rPr lang="nl-NL" sz="1350" dirty="0" err="1">
                <a:solidFill>
                  <a:srgbClr val="8B8B8B"/>
                </a:solidFill>
                <a:latin typeface="HollandSans" pitchFamily="2" charset="0"/>
              </a:rPr>
              <a:t>Growth</a:t>
            </a:r>
            <a:r>
              <a:rPr lang="nl-NL" sz="1350" dirty="0">
                <a:solidFill>
                  <a:srgbClr val="8B8B8B"/>
                </a:solidFill>
                <a:latin typeface="HollandSans" pitchFamily="2" charset="0"/>
              </a:rPr>
              <a:t> Fund has a budget of 20 </a:t>
            </a:r>
            <a:r>
              <a:rPr lang="nl-NL" sz="1350" dirty="0" err="1">
                <a:solidFill>
                  <a:srgbClr val="8B8B8B"/>
                </a:solidFill>
                <a:latin typeface="HollandSans" pitchFamily="2" charset="0"/>
              </a:rPr>
              <a:t>billion</a:t>
            </a:r>
            <a:r>
              <a:rPr lang="nl-NL" sz="1350" dirty="0">
                <a:solidFill>
                  <a:srgbClr val="8B8B8B"/>
                </a:solidFill>
                <a:latin typeface="HollandSans" pitchFamily="2" charset="0"/>
              </a:rPr>
              <a:t> </a:t>
            </a:r>
            <a:r>
              <a:rPr lang="nl-NL" sz="1350" dirty="0" err="1">
                <a:solidFill>
                  <a:srgbClr val="8B8B8B"/>
                </a:solidFill>
                <a:latin typeface="HollandSans" pitchFamily="2" charset="0"/>
              </a:rPr>
              <a:t>euros</a:t>
            </a:r>
            <a:r>
              <a:rPr lang="nl-NL" sz="1350" dirty="0">
                <a:solidFill>
                  <a:srgbClr val="8B8B8B"/>
                </a:solidFill>
                <a:latin typeface="HollandSans" pitchFamily="2" charset="0"/>
              </a:rPr>
              <a:t>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invest</a:t>
            </a:r>
            <a:r>
              <a:rPr lang="nl-NL" sz="1350" dirty="0">
                <a:solidFill>
                  <a:srgbClr val="8B8B8B"/>
                </a:solidFill>
                <a:latin typeface="HollandSans" pitchFamily="2" charset="0"/>
              </a:rPr>
              <a:t> in </a:t>
            </a:r>
            <a:r>
              <a:rPr lang="nl-NL" sz="1350" dirty="0" err="1">
                <a:solidFill>
                  <a:srgbClr val="8B8B8B"/>
                </a:solidFill>
                <a:latin typeface="HollandSans" pitchFamily="2" charset="0"/>
              </a:rPr>
              <a:t>projects</a:t>
            </a:r>
            <a:r>
              <a:rPr lang="nl-NL" sz="1350" dirty="0">
                <a:solidFill>
                  <a:srgbClr val="8B8B8B"/>
                </a:solidFill>
                <a:latin typeface="HollandSans" pitchFamily="2" charset="0"/>
              </a:rPr>
              <a:t> </a:t>
            </a:r>
            <a:r>
              <a:rPr lang="nl-NL" sz="1350" dirty="0" err="1">
                <a:solidFill>
                  <a:srgbClr val="8B8B8B"/>
                </a:solidFill>
                <a:latin typeface="HollandSans" pitchFamily="2" charset="0"/>
              </a:rPr>
              <a:t>that</a:t>
            </a:r>
            <a:r>
              <a:rPr lang="nl-NL" sz="1350" dirty="0">
                <a:solidFill>
                  <a:srgbClr val="8B8B8B"/>
                </a:solidFill>
                <a:latin typeface="HollandSans" pitchFamily="2" charset="0"/>
              </a:rPr>
              <a:t> </a:t>
            </a:r>
            <a:r>
              <a:rPr lang="nl-NL" sz="1350" dirty="0" err="1">
                <a:solidFill>
                  <a:srgbClr val="8B8B8B"/>
                </a:solidFill>
                <a:latin typeface="HollandSans" pitchFamily="2" charset="0"/>
              </a:rPr>
              <a:t>stimulate</a:t>
            </a:r>
            <a:r>
              <a:rPr lang="nl-NL" sz="1350" dirty="0">
                <a:solidFill>
                  <a:srgbClr val="8B8B8B"/>
                </a:solidFill>
                <a:latin typeface="HollandSans" pitchFamily="2" charset="0"/>
              </a:rPr>
              <a:t> </a:t>
            </a:r>
            <a:r>
              <a:rPr lang="nl-NL" sz="1350" dirty="0" err="1">
                <a:solidFill>
                  <a:srgbClr val="8B8B8B"/>
                </a:solidFill>
                <a:latin typeface="HollandSans" pitchFamily="2" charset="0"/>
              </a:rPr>
              <a:t>economic</a:t>
            </a:r>
            <a:r>
              <a:rPr lang="nl-NL" sz="1350" dirty="0">
                <a:solidFill>
                  <a:srgbClr val="8B8B8B"/>
                </a:solidFill>
                <a:latin typeface="HollandSans" pitchFamily="2" charset="0"/>
              </a:rPr>
              <a:t> </a:t>
            </a:r>
            <a:r>
              <a:rPr lang="nl-NL" sz="1350" dirty="0" err="1">
                <a:solidFill>
                  <a:srgbClr val="8B8B8B"/>
                </a:solidFill>
                <a:latin typeface="HollandSans" pitchFamily="2" charset="0"/>
              </a:rPr>
              <a:t>growth</a:t>
            </a:r>
            <a:r>
              <a:rPr lang="nl-NL" sz="1350" dirty="0">
                <a:solidFill>
                  <a:srgbClr val="8B8B8B"/>
                </a:solidFill>
                <a:latin typeface="HollandSans" pitchFamily="2" charset="0"/>
              </a:rPr>
              <a:t> in </a:t>
            </a:r>
            <a:r>
              <a:rPr lang="nl-NL" sz="1350" dirty="0" err="1">
                <a:solidFill>
                  <a:srgbClr val="8B8B8B"/>
                </a:solidFill>
                <a:latin typeface="HollandSans" pitchFamily="2" charset="0"/>
              </a:rPr>
              <a:t>the</a:t>
            </a:r>
            <a:r>
              <a:rPr lang="nl-NL" sz="1350" dirty="0">
                <a:solidFill>
                  <a:srgbClr val="8B8B8B"/>
                </a:solidFill>
                <a:latin typeface="HollandSans" pitchFamily="2" charset="0"/>
              </a:rPr>
              <a:t> long term. </a:t>
            </a:r>
            <a:r>
              <a:rPr lang="nl-NL" sz="1350" dirty="0" err="1">
                <a:solidFill>
                  <a:srgbClr val="8B8B8B"/>
                </a:solidFill>
                <a:latin typeface="HollandSans" pitchFamily="2" charset="0"/>
              </a:rPr>
              <a:t>Innovation</a:t>
            </a:r>
            <a:r>
              <a:rPr lang="nl-NL" sz="1350" dirty="0">
                <a:solidFill>
                  <a:srgbClr val="8B8B8B"/>
                </a:solidFill>
                <a:latin typeface="HollandSans" pitchFamily="2" charset="0"/>
              </a:rPr>
              <a:t> </a:t>
            </a:r>
            <a:r>
              <a:rPr lang="nl-NL" sz="1350" dirty="0" err="1">
                <a:solidFill>
                  <a:srgbClr val="8B8B8B"/>
                </a:solidFill>
                <a:latin typeface="HollandSans" pitchFamily="2" charset="0"/>
              </a:rPr>
              <a:t>projects</a:t>
            </a:r>
            <a:r>
              <a:rPr lang="nl-NL" sz="1350" dirty="0">
                <a:solidFill>
                  <a:srgbClr val="8B8B8B"/>
                </a:solidFill>
                <a:latin typeface="HollandSans" pitchFamily="2" charset="0"/>
              </a:rPr>
              <a:t> </a:t>
            </a:r>
            <a:r>
              <a:rPr lang="nl-NL" sz="1350" dirty="0" err="1">
                <a:solidFill>
                  <a:srgbClr val="8B8B8B"/>
                </a:solidFill>
                <a:latin typeface="HollandSans" pitchFamily="2" charset="0"/>
              </a:rPr>
              <a:t>from</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LSH sector have </a:t>
            </a:r>
            <a:r>
              <a:rPr lang="nl-NL" sz="1350" dirty="0" err="1">
                <a:solidFill>
                  <a:srgbClr val="8B8B8B"/>
                </a:solidFill>
                <a:latin typeface="HollandSans" pitchFamily="2" charset="0"/>
              </a:rPr>
              <a:t>already</a:t>
            </a:r>
            <a:r>
              <a:rPr lang="nl-NL" sz="1350" dirty="0">
                <a:solidFill>
                  <a:srgbClr val="8B8B8B"/>
                </a:solidFill>
                <a:latin typeface="HollandSans" pitchFamily="2" charset="0"/>
              </a:rPr>
              <a:t> </a:t>
            </a:r>
            <a:r>
              <a:rPr lang="nl-NL" sz="1350" dirty="0" err="1">
                <a:solidFill>
                  <a:srgbClr val="8B8B8B"/>
                </a:solidFill>
                <a:latin typeface="HollandSans" pitchFamily="2" charset="0"/>
              </a:rPr>
              <a:t>secured</a:t>
            </a:r>
            <a:r>
              <a:rPr lang="nl-NL" sz="1350" dirty="0">
                <a:solidFill>
                  <a:srgbClr val="8B8B8B"/>
                </a:solidFill>
                <a:latin typeface="HollandSans" pitchFamily="2" charset="0"/>
              </a:rPr>
              <a:t> over 500 </a:t>
            </a:r>
            <a:r>
              <a:rPr lang="nl-NL" sz="1350" dirty="0" err="1">
                <a:solidFill>
                  <a:srgbClr val="8B8B8B"/>
                </a:solidFill>
                <a:latin typeface="HollandSans" pitchFamily="2" charset="0"/>
              </a:rPr>
              <a:t>million</a:t>
            </a:r>
            <a:r>
              <a:rPr lang="nl-NL" sz="1350" dirty="0">
                <a:solidFill>
                  <a:srgbClr val="8B8B8B"/>
                </a:solidFill>
                <a:latin typeface="HollandSans" pitchFamily="2" charset="0"/>
              </a:rPr>
              <a:t> </a:t>
            </a:r>
            <a:r>
              <a:rPr lang="nl-NL" sz="1350" dirty="0" err="1">
                <a:solidFill>
                  <a:srgbClr val="8B8B8B"/>
                </a:solidFill>
                <a:latin typeface="HollandSans" pitchFamily="2" charset="0"/>
              </a:rPr>
              <a:t>euros</a:t>
            </a:r>
            <a:r>
              <a:rPr lang="nl-NL" sz="1350" dirty="0">
                <a:solidFill>
                  <a:srgbClr val="8B8B8B"/>
                </a:solidFill>
                <a:latin typeface="HollandSans" pitchFamily="2" charset="0"/>
              </a:rPr>
              <a:t> in funding. </a:t>
            </a:r>
          </a:p>
          <a:p>
            <a:endParaRPr lang="nl-NL" sz="1350" dirty="0">
              <a:solidFill>
                <a:srgbClr val="8B8B8B"/>
              </a:solidFill>
              <a:latin typeface="HollandSans" pitchFamily="2" charset="0"/>
            </a:endParaRPr>
          </a:p>
          <a:p>
            <a:r>
              <a:rPr lang="nl-NL" sz="1350" dirty="0">
                <a:solidFill>
                  <a:srgbClr val="8B8B8B"/>
                </a:solidFill>
                <a:latin typeface="HollandSans" pitchFamily="2" charset="0"/>
              </a:rPr>
              <a:t>An </a:t>
            </a:r>
            <a:r>
              <a:rPr lang="nl-NL" sz="1350" dirty="0" err="1">
                <a:solidFill>
                  <a:srgbClr val="8B8B8B"/>
                </a:solidFill>
                <a:latin typeface="HollandSans" pitchFamily="2" charset="0"/>
              </a:rPr>
              <a:t>example</a:t>
            </a:r>
            <a:r>
              <a:rPr lang="nl-NL" sz="1350" dirty="0">
                <a:solidFill>
                  <a:srgbClr val="8B8B8B"/>
                </a:solidFill>
                <a:latin typeface="HollandSans" pitchFamily="2" charset="0"/>
              </a:rPr>
              <a:t> of </a:t>
            </a:r>
            <a:r>
              <a:rPr lang="nl-NL" sz="1350" dirty="0" err="1">
                <a:solidFill>
                  <a:srgbClr val="8B8B8B"/>
                </a:solidFill>
                <a:latin typeface="HollandSans" pitchFamily="2" charset="0"/>
              </a:rPr>
              <a:t>this</a:t>
            </a:r>
            <a:r>
              <a:rPr lang="nl-NL" sz="1350" dirty="0">
                <a:solidFill>
                  <a:srgbClr val="8B8B8B"/>
                </a:solidFill>
                <a:latin typeface="HollandSans" pitchFamily="2" charset="0"/>
              </a:rPr>
              <a:t> is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Biotech</a:t>
            </a:r>
            <a:r>
              <a:rPr lang="nl-NL" sz="1350" dirty="0">
                <a:solidFill>
                  <a:srgbClr val="8B8B8B"/>
                </a:solidFill>
                <a:latin typeface="HollandSans" pitchFamily="2" charset="0"/>
              </a:rPr>
              <a:t> Booster, </a:t>
            </a:r>
            <a:r>
              <a:rPr lang="nl-NL" sz="1350" dirty="0" err="1">
                <a:solidFill>
                  <a:srgbClr val="8B8B8B"/>
                </a:solidFill>
                <a:latin typeface="HollandSans" pitchFamily="2" charset="0"/>
              </a:rPr>
              <a:t>which</a:t>
            </a:r>
            <a:r>
              <a:rPr lang="nl-NL" sz="1350" dirty="0">
                <a:solidFill>
                  <a:srgbClr val="8B8B8B"/>
                </a:solidFill>
                <a:latin typeface="HollandSans" pitchFamily="2" charset="0"/>
              </a:rPr>
              <a:t> is a </a:t>
            </a:r>
            <a:r>
              <a:rPr lang="nl-NL" sz="1350" dirty="0" err="1">
                <a:solidFill>
                  <a:srgbClr val="8B8B8B"/>
                </a:solidFill>
                <a:latin typeface="HollandSans" pitchFamily="2" charset="0"/>
              </a:rPr>
              <a:t>national</a:t>
            </a:r>
            <a:r>
              <a:rPr lang="nl-NL" sz="1350" dirty="0">
                <a:solidFill>
                  <a:srgbClr val="8B8B8B"/>
                </a:solidFill>
                <a:latin typeface="HollandSans" pitchFamily="2" charset="0"/>
              </a:rPr>
              <a:t> program </a:t>
            </a:r>
            <a:r>
              <a:rPr lang="nl-NL" sz="1350" dirty="0" err="1">
                <a:solidFill>
                  <a:srgbClr val="8B8B8B"/>
                </a:solidFill>
                <a:latin typeface="HollandSans" pitchFamily="2" charset="0"/>
              </a:rPr>
              <a:t>focusing</a:t>
            </a:r>
            <a:r>
              <a:rPr lang="nl-NL" sz="1350" dirty="0">
                <a:solidFill>
                  <a:srgbClr val="8B8B8B"/>
                </a:solidFill>
                <a:latin typeface="HollandSans" pitchFamily="2" charset="0"/>
              </a:rPr>
              <a:t> on </a:t>
            </a:r>
            <a:r>
              <a:rPr lang="nl-NL" sz="1350" dirty="0" err="1">
                <a:solidFill>
                  <a:srgbClr val="8B8B8B"/>
                </a:solidFill>
                <a:latin typeface="HollandSans" pitchFamily="2" charset="0"/>
              </a:rPr>
              <a:t>accelerating</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commercialization</a:t>
            </a:r>
            <a:r>
              <a:rPr lang="nl-NL" sz="1350" dirty="0">
                <a:solidFill>
                  <a:srgbClr val="8B8B8B"/>
                </a:solidFill>
                <a:latin typeface="HollandSans" pitchFamily="2" charset="0"/>
              </a:rPr>
              <a:t> of </a:t>
            </a:r>
            <a:r>
              <a:rPr lang="nl-NL" sz="1350" dirty="0" err="1">
                <a:solidFill>
                  <a:srgbClr val="8B8B8B"/>
                </a:solidFill>
                <a:latin typeface="HollandSans" pitchFamily="2" charset="0"/>
              </a:rPr>
              <a:t>biotechnology</a:t>
            </a:r>
            <a:r>
              <a:rPr lang="nl-NL" sz="1350" dirty="0">
                <a:solidFill>
                  <a:srgbClr val="8B8B8B"/>
                </a:solidFill>
                <a:latin typeface="HollandSans" pitchFamily="2" charset="0"/>
              </a:rPr>
              <a:t> </a:t>
            </a:r>
            <a:r>
              <a:rPr lang="nl-NL" sz="1350" dirty="0" err="1">
                <a:solidFill>
                  <a:srgbClr val="8B8B8B"/>
                </a:solidFill>
                <a:latin typeface="HollandSans" pitchFamily="2" charset="0"/>
              </a:rPr>
              <a:t>findings</a:t>
            </a:r>
            <a:r>
              <a:rPr lang="nl-NL" sz="1350" dirty="0">
                <a:solidFill>
                  <a:srgbClr val="8B8B8B"/>
                </a:solidFill>
                <a:latin typeface="HollandSans" pitchFamily="2" charset="0"/>
              </a:rPr>
              <a:t>. </a:t>
            </a:r>
            <a:br>
              <a:rPr lang="nl-NL" sz="1350" dirty="0">
                <a:solidFill>
                  <a:srgbClr val="8B8B8B"/>
                </a:solidFill>
                <a:latin typeface="HollandSans" pitchFamily="2" charset="0"/>
              </a:rPr>
            </a:br>
            <a:endParaRPr lang="nl-NL" sz="1350" dirty="0">
              <a:solidFill>
                <a:srgbClr val="8B8B8B"/>
              </a:solidFill>
              <a:latin typeface="HollandSans" pitchFamily="2" charset="0"/>
            </a:endParaRPr>
          </a:p>
        </p:txBody>
      </p:sp>
    </p:spTree>
    <p:extLst>
      <p:ext uri="{BB962C8B-B14F-4D97-AF65-F5344CB8AC3E}">
        <p14:creationId xmlns:p14="http://schemas.microsoft.com/office/powerpoint/2010/main" val="315985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AC676CB0-3A47-ACA9-8878-0B5D97DE2747}"/>
              </a:ext>
            </a:extLst>
          </p:cNvPr>
          <p:cNvGrpSpPr/>
          <p:nvPr/>
        </p:nvGrpSpPr>
        <p:grpSpPr>
          <a:xfrm>
            <a:off x="4818597" y="1496543"/>
            <a:ext cx="3544329" cy="2466976"/>
            <a:chOff x="455026" y="1517826"/>
            <a:chExt cx="1936879" cy="1207396"/>
          </a:xfrm>
          <a:solidFill>
            <a:srgbClr val="E9EAED"/>
          </a:solidFill>
        </p:grpSpPr>
        <p:grpSp>
          <p:nvGrpSpPr>
            <p:cNvPr id="6" name="Groep 5">
              <a:extLst>
                <a:ext uri="{FF2B5EF4-FFF2-40B4-BE49-F238E27FC236}">
                  <a16:creationId xmlns:a16="http://schemas.microsoft.com/office/drawing/2014/main" id="{E640D69A-3C9B-F696-4655-7DF2B4AEFDA8}"/>
                </a:ext>
              </a:extLst>
            </p:cNvPr>
            <p:cNvGrpSpPr/>
            <p:nvPr/>
          </p:nvGrpSpPr>
          <p:grpSpPr>
            <a:xfrm>
              <a:off x="455026" y="1517826"/>
              <a:ext cx="1936879" cy="1207396"/>
              <a:chOff x="457199" y="1518565"/>
              <a:chExt cx="1936879" cy="1207396"/>
            </a:xfrm>
            <a:grpFill/>
          </p:grpSpPr>
          <p:sp>
            <p:nvSpPr>
              <p:cNvPr id="11" name="Afgeronde rechthoek 10">
                <a:extLst>
                  <a:ext uri="{FF2B5EF4-FFF2-40B4-BE49-F238E27FC236}">
                    <a16:creationId xmlns:a16="http://schemas.microsoft.com/office/drawing/2014/main" id="{00961B26-4B49-447F-487F-CA82B66DC4EC}"/>
                  </a:ext>
                </a:extLst>
              </p:cNvPr>
              <p:cNvSpPr/>
              <p:nvPr userDrawn="1"/>
            </p:nvSpPr>
            <p:spPr>
              <a:xfrm>
                <a:off x="457199" y="1518565"/>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2" name="Afgeronde rechthoek 11">
                <a:extLst>
                  <a:ext uri="{FF2B5EF4-FFF2-40B4-BE49-F238E27FC236}">
                    <a16:creationId xmlns:a16="http://schemas.microsoft.com/office/drawing/2014/main" id="{156C96D8-D744-8D1B-7CAD-896D19839BB7}"/>
                  </a:ext>
                </a:extLst>
              </p:cNvPr>
              <p:cNvSpPr/>
              <p:nvPr userDrawn="1"/>
            </p:nvSpPr>
            <p:spPr>
              <a:xfrm>
                <a:off x="457199" y="2178276"/>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5B0E89F9-8CC2-0592-DF07-3B17BDA34452}"/>
                  </a:ext>
                </a:extLst>
              </p:cNvPr>
              <p:cNvSpPr/>
              <p:nvPr userDrawn="1"/>
            </p:nvSpPr>
            <p:spPr>
              <a:xfrm>
                <a:off x="457199" y="1792407"/>
                <a:ext cx="1936879" cy="545276"/>
              </a:xfrm>
              <a:prstGeom prst="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7" name="Groep 6">
              <a:extLst>
                <a:ext uri="{FF2B5EF4-FFF2-40B4-BE49-F238E27FC236}">
                  <a16:creationId xmlns:a16="http://schemas.microsoft.com/office/drawing/2014/main" id="{C2292442-2D9D-7DCD-17C5-92C1B892E42C}"/>
                </a:ext>
              </a:extLst>
            </p:cNvPr>
            <p:cNvGrpSpPr/>
            <p:nvPr/>
          </p:nvGrpSpPr>
          <p:grpSpPr>
            <a:xfrm>
              <a:off x="455026" y="1517826"/>
              <a:ext cx="1936879" cy="1207396"/>
              <a:chOff x="609599" y="1670965"/>
              <a:chExt cx="1936879" cy="1207396"/>
            </a:xfrm>
            <a:grpFill/>
          </p:grpSpPr>
          <p:sp>
            <p:nvSpPr>
              <p:cNvPr id="8" name="Rechthoek 7">
                <a:extLst>
                  <a:ext uri="{FF2B5EF4-FFF2-40B4-BE49-F238E27FC236}">
                    <a16:creationId xmlns:a16="http://schemas.microsoft.com/office/drawing/2014/main" id="{AF8D1AB0-ED86-42CD-B7B3-2B80A0DFF03B}"/>
                  </a:ext>
                </a:extLst>
              </p:cNvPr>
              <p:cNvSpPr/>
              <p:nvPr userDrawn="1"/>
            </p:nvSpPr>
            <p:spPr>
              <a:xfrm>
                <a:off x="609599" y="1944807"/>
                <a:ext cx="1936879" cy="545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9" name="Afgeronde rechthoek 8">
                <a:extLst>
                  <a:ext uri="{FF2B5EF4-FFF2-40B4-BE49-F238E27FC236}">
                    <a16:creationId xmlns:a16="http://schemas.microsoft.com/office/drawing/2014/main" id="{4341DB04-DC99-77BD-1AEF-9650DB72B67F}"/>
                  </a:ext>
                </a:extLst>
              </p:cNvPr>
              <p:cNvSpPr/>
              <p:nvPr userDrawn="1"/>
            </p:nvSpPr>
            <p:spPr>
              <a:xfrm>
                <a:off x="609599" y="1670965"/>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0" name="Afgeronde rechthoek 9">
                <a:extLst>
                  <a:ext uri="{FF2B5EF4-FFF2-40B4-BE49-F238E27FC236}">
                    <a16:creationId xmlns:a16="http://schemas.microsoft.com/office/drawing/2014/main" id="{66ED10E3-D35C-CD6F-9E94-5312985000DD}"/>
                  </a:ext>
                </a:extLst>
              </p:cNvPr>
              <p:cNvSpPr/>
              <p:nvPr userDrawn="1"/>
            </p:nvSpPr>
            <p:spPr>
              <a:xfrm>
                <a:off x="609599" y="2330676"/>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grpSp>
        <p:nvGrpSpPr>
          <p:cNvPr id="14" name="Groep 13">
            <a:extLst>
              <a:ext uri="{FF2B5EF4-FFF2-40B4-BE49-F238E27FC236}">
                <a16:creationId xmlns:a16="http://schemas.microsoft.com/office/drawing/2014/main" id="{A83E3034-838B-E4D0-91AC-882699D1ADA0}"/>
              </a:ext>
            </a:extLst>
          </p:cNvPr>
          <p:cNvGrpSpPr/>
          <p:nvPr/>
        </p:nvGrpSpPr>
        <p:grpSpPr>
          <a:xfrm>
            <a:off x="502393" y="1506471"/>
            <a:ext cx="3581777" cy="2466976"/>
            <a:chOff x="455026" y="1517826"/>
            <a:chExt cx="1936879" cy="1207396"/>
          </a:xfrm>
          <a:solidFill>
            <a:srgbClr val="E9EAED"/>
          </a:solidFill>
        </p:grpSpPr>
        <p:grpSp>
          <p:nvGrpSpPr>
            <p:cNvPr id="15" name="Groep 14">
              <a:extLst>
                <a:ext uri="{FF2B5EF4-FFF2-40B4-BE49-F238E27FC236}">
                  <a16:creationId xmlns:a16="http://schemas.microsoft.com/office/drawing/2014/main" id="{C6D94118-50E2-873D-9C57-68CC3478BABF}"/>
                </a:ext>
              </a:extLst>
            </p:cNvPr>
            <p:cNvGrpSpPr/>
            <p:nvPr/>
          </p:nvGrpSpPr>
          <p:grpSpPr>
            <a:xfrm>
              <a:off x="455026" y="1517826"/>
              <a:ext cx="1936879" cy="1207396"/>
              <a:chOff x="457199" y="1518565"/>
              <a:chExt cx="1936879" cy="1207396"/>
            </a:xfrm>
            <a:grpFill/>
          </p:grpSpPr>
          <p:sp>
            <p:nvSpPr>
              <p:cNvPr id="20" name="Afgeronde rechthoek 19">
                <a:extLst>
                  <a:ext uri="{FF2B5EF4-FFF2-40B4-BE49-F238E27FC236}">
                    <a16:creationId xmlns:a16="http://schemas.microsoft.com/office/drawing/2014/main" id="{FA485C0D-B668-DB20-DB65-B26A5FB266BB}"/>
                  </a:ext>
                </a:extLst>
              </p:cNvPr>
              <p:cNvSpPr/>
              <p:nvPr userDrawn="1"/>
            </p:nvSpPr>
            <p:spPr>
              <a:xfrm>
                <a:off x="457199" y="1518565"/>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21" name="Afgeronde rechthoek 20">
                <a:extLst>
                  <a:ext uri="{FF2B5EF4-FFF2-40B4-BE49-F238E27FC236}">
                    <a16:creationId xmlns:a16="http://schemas.microsoft.com/office/drawing/2014/main" id="{9797D49D-DFFC-3CCE-A5A2-949BCBB42D61}"/>
                  </a:ext>
                </a:extLst>
              </p:cNvPr>
              <p:cNvSpPr/>
              <p:nvPr userDrawn="1"/>
            </p:nvSpPr>
            <p:spPr>
              <a:xfrm>
                <a:off x="457199" y="2178276"/>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22" name="Rechthoek 21">
                <a:extLst>
                  <a:ext uri="{FF2B5EF4-FFF2-40B4-BE49-F238E27FC236}">
                    <a16:creationId xmlns:a16="http://schemas.microsoft.com/office/drawing/2014/main" id="{80B65BFC-392C-E572-6841-2B822EE50424}"/>
                  </a:ext>
                </a:extLst>
              </p:cNvPr>
              <p:cNvSpPr/>
              <p:nvPr userDrawn="1"/>
            </p:nvSpPr>
            <p:spPr>
              <a:xfrm>
                <a:off x="457199" y="1792407"/>
                <a:ext cx="1936879" cy="545276"/>
              </a:xfrm>
              <a:prstGeom prst="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grpSp>
        <p:grpSp>
          <p:nvGrpSpPr>
            <p:cNvPr id="16" name="Groep 15">
              <a:extLst>
                <a:ext uri="{FF2B5EF4-FFF2-40B4-BE49-F238E27FC236}">
                  <a16:creationId xmlns:a16="http://schemas.microsoft.com/office/drawing/2014/main" id="{7F8F72CF-75A7-F541-EE9B-156DC0AA0463}"/>
                </a:ext>
              </a:extLst>
            </p:cNvPr>
            <p:cNvGrpSpPr/>
            <p:nvPr/>
          </p:nvGrpSpPr>
          <p:grpSpPr>
            <a:xfrm>
              <a:off x="455026" y="1517826"/>
              <a:ext cx="1936879" cy="1207396"/>
              <a:chOff x="609599" y="1670965"/>
              <a:chExt cx="1936879" cy="1207396"/>
            </a:xfrm>
            <a:grpFill/>
          </p:grpSpPr>
          <p:sp>
            <p:nvSpPr>
              <p:cNvPr id="17" name="Rechthoek 16">
                <a:extLst>
                  <a:ext uri="{FF2B5EF4-FFF2-40B4-BE49-F238E27FC236}">
                    <a16:creationId xmlns:a16="http://schemas.microsoft.com/office/drawing/2014/main" id="{27008589-C394-8571-5484-5F9ADC52A06A}"/>
                  </a:ext>
                </a:extLst>
              </p:cNvPr>
              <p:cNvSpPr/>
              <p:nvPr userDrawn="1"/>
            </p:nvSpPr>
            <p:spPr>
              <a:xfrm>
                <a:off x="609599" y="1944807"/>
                <a:ext cx="1936879" cy="545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18" name="Afgeronde rechthoek 17">
                <a:extLst>
                  <a:ext uri="{FF2B5EF4-FFF2-40B4-BE49-F238E27FC236}">
                    <a16:creationId xmlns:a16="http://schemas.microsoft.com/office/drawing/2014/main" id="{4B75553B-D484-C94B-BA17-133E01F6D068}"/>
                  </a:ext>
                </a:extLst>
              </p:cNvPr>
              <p:cNvSpPr/>
              <p:nvPr userDrawn="1"/>
            </p:nvSpPr>
            <p:spPr>
              <a:xfrm>
                <a:off x="609599" y="1670965"/>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19" name="Afgeronde rechthoek 18">
                <a:extLst>
                  <a:ext uri="{FF2B5EF4-FFF2-40B4-BE49-F238E27FC236}">
                    <a16:creationId xmlns:a16="http://schemas.microsoft.com/office/drawing/2014/main" id="{B25B61FB-756E-73D8-50B6-CE6B2B25F570}"/>
                  </a:ext>
                </a:extLst>
              </p:cNvPr>
              <p:cNvSpPr/>
              <p:nvPr userDrawn="1"/>
            </p:nvSpPr>
            <p:spPr>
              <a:xfrm>
                <a:off x="609599" y="2330676"/>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grpSp>
      </p:grpSp>
      <p:sp>
        <p:nvSpPr>
          <p:cNvPr id="23" name="Titel 1">
            <a:extLst>
              <a:ext uri="{FF2B5EF4-FFF2-40B4-BE49-F238E27FC236}">
                <a16:creationId xmlns:a16="http://schemas.microsoft.com/office/drawing/2014/main" id="{BABBA63D-A1B5-12F8-0C42-39E0741678EF}"/>
              </a:ext>
            </a:extLst>
          </p:cNvPr>
          <p:cNvSpPr txBox="1">
            <a:spLocks/>
          </p:cNvSpPr>
          <p:nvPr/>
        </p:nvSpPr>
        <p:spPr>
          <a:xfrm>
            <a:off x="776133" y="389938"/>
            <a:ext cx="7586794" cy="8191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dirty="0">
                <a:solidFill>
                  <a:srgbClr val="F46E21"/>
                </a:solidFill>
                <a:latin typeface="HollandSans"/>
                <a:cs typeface="Arial"/>
              </a:rPr>
              <a:t>Talent </a:t>
            </a:r>
            <a:r>
              <a:rPr lang="nl-NL" sz="2100" b="1" dirty="0" err="1">
                <a:solidFill>
                  <a:srgbClr val="F46E21"/>
                </a:solidFill>
                <a:latin typeface="HollandSans"/>
                <a:cs typeface="Arial"/>
              </a:rPr>
              <a:t>and</a:t>
            </a:r>
            <a:r>
              <a:rPr lang="nl-NL" sz="2100" b="1" dirty="0">
                <a:solidFill>
                  <a:srgbClr val="F46E21"/>
                </a:solidFill>
                <a:latin typeface="HollandSans"/>
                <a:cs typeface="Arial"/>
              </a:rPr>
              <a:t> </a:t>
            </a:r>
            <a:r>
              <a:rPr lang="nl-NL" sz="2100" b="1" dirty="0" err="1">
                <a:solidFill>
                  <a:srgbClr val="F46E21"/>
                </a:solidFill>
                <a:latin typeface="HollandSans"/>
                <a:cs typeface="Arial"/>
              </a:rPr>
              <a:t>education</a:t>
            </a:r>
            <a:endParaRPr lang="nl-NL" sz="2100" b="1" dirty="0">
              <a:solidFill>
                <a:srgbClr val="F46E21"/>
              </a:solidFill>
              <a:latin typeface="HollandSans"/>
              <a:cs typeface="Arial"/>
            </a:endParaRPr>
          </a:p>
        </p:txBody>
      </p:sp>
      <p:pic>
        <p:nvPicPr>
          <p:cNvPr id="24" name="Picture 81">
            <a:extLst>
              <a:ext uri="{FF2B5EF4-FFF2-40B4-BE49-F238E27FC236}">
                <a16:creationId xmlns:a16="http://schemas.microsoft.com/office/drawing/2014/main" id="{AA5E4EA6-9255-1B78-ABB5-F2926008F2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528" y="1003285"/>
            <a:ext cx="982613" cy="982613"/>
          </a:xfrm>
          <a:prstGeom prst="rect">
            <a:avLst/>
          </a:prstGeom>
        </p:spPr>
      </p:pic>
      <p:sp>
        <p:nvSpPr>
          <p:cNvPr id="25" name="Tekstvak 24">
            <a:extLst>
              <a:ext uri="{FF2B5EF4-FFF2-40B4-BE49-F238E27FC236}">
                <a16:creationId xmlns:a16="http://schemas.microsoft.com/office/drawing/2014/main" id="{59A3B2BE-F191-5B2D-4F82-C707CB9FB023}"/>
              </a:ext>
            </a:extLst>
          </p:cNvPr>
          <p:cNvSpPr txBox="1"/>
          <p:nvPr/>
        </p:nvSpPr>
        <p:spPr>
          <a:xfrm>
            <a:off x="502394" y="2230304"/>
            <a:ext cx="3110068" cy="1338828"/>
          </a:xfrm>
          <a:prstGeom prst="rect">
            <a:avLst/>
          </a:prstGeom>
          <a:noFill/>
        </p:spPr>
        <p:txBody>
          <a:bodyPr wrap="square" rtlCol="0">
            <a:spAutoFit/>
          </a:bodyPr>
          <a:lstStyle/>
          <a:p>
            <a:pPr marL="214313" indent="-214313">
              <a:buFont typeface="Arial" panose="020B0604020202020204" pitchFamily="34" charset="0"/>
              <a:buChar char="•"/>
            </a:pPr>
            <a:r>
              <a:rPr lang="nl-NL" sz="1350" dirty="0">
                <a:solidFill>
                  <a:srgbClr val="8B8B8B"/>
                </a:solidFill>
                <a:latin typeface="HollandSans" pitchFamily="2" charset="0"/>
              </a:rPr>
              <a:t>14 </a:t>
            </a:r>
            <a:r>
              <a:rPr lang="nl-NL" sz="1350" dirty="0" err="1">
                <a:solidFill>
                  <a:srgbClr val="8B8B8B"/>
                </a:solidFill>
                <a:latin typeface="HollandSans" pitchFamily="2" charset="0"/>
              </a:rPr>
              <a:t>universities</a:t>
            </a: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36 </a:t>
            </a:r>
            <a:r>
              <a:rPr lang="nl-NL" sz="1350" dirty="0" err="1">
                <a:solidFill>
                  <a:srgbClr val="8B8B8B"/>
                </a:solidFill>
                <a:latin typeface="HollandSans" pitchFamily="2" charset="0"/>
              </a:rPr>
              <a:t>universities</a:t>
            </a:r>
            <a:r>
              <a:rPr lang="nl-NL" sz="1350" dirty="0">
                <a:solidFill>
                  <a:srgbClr val="8B8B8B"/>
                </a:solidFill>
                <a:latin typeface="HollandSans" pitchFamily="2" charset="0"/>
              </a:rPr>
              <a:t> of </a:t>
            </a:r>
            <a:r>
              <a:rPr lang="nl-NL" sz="1350" dirty="0" err="1">
                <a:solidFill>
                  <a:srgbClr val="8B8B8B"/>
                </a:solidFill>
                <a:latin typeface="HollandSans" pitchFamily="2" charset="0"/>
              </a:rPr>
              <a:t>applied</a:t>
            </a:r>
            <a:r>
              <a:rPr lang="nl-NL" sz="1350" dirty="0">
                <a:solidFill>
                  <a:srgbClr val="8B8B8B"/>
                </a:solidFill>
                <a:latin typeface="HollandSans" pitchFamily="2" charset="0"/>
              </a:rPr>
              <a:t> </a:t>
            </a:r>
            <a:r>
              <a:rPr lang="nl-NL" sz="1350" dirty="0" err="1">
                <a:solidFill>
                  <a:srgbClr val="8B8B8B"/>
                </a:solidFill>
                <a:latin typeface="HollandSans" pitchFamily="2" charset="0"/>
              </a:rPr>
              <a:t>sciences</a:t>
            </a: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25 </a:t>
            </a:r>
            <a:r>
              <a:rPr lang="nl-NL" sz="1350" dirty="0" err="1">
                <a:solidFill>
                  <a:srgbClr val="8B8B8B"/>
                </a:solidFill>
                <a:latin typeface="HollandSans" pitchFamily="2" charset="0"/>
              </a:rPr>
              <a:t>secondary</a:t>
            </a:r>
            <a:r>
              <a:rPr lang="nl-NL" sz="1350" dirty="0">
                <a:solidFill>
                  <a:srgbClr val="8B8B8B"/>
                </a:solidFill>
                <a:latin typeface="HollandSans" pitchFamily="2" charset="0"/>
              </a:rPr>
              <a:t> </a:t>
            </a:r>
            <a:r>
              <a:rPr lang="nl-NL" sz="1350" dirty="0" err="1">
                <a:solidFill>
                  <a:srgbClr val="8B8B8B"/>
                </a:solidFill>
                <a:latin typeface="HollandSans" pitchFamily="2" charset="0"/>
              </a:rPr>
              <a:t>vocational</a:t>
            </a:r>
            <a:r>
              <a:rPr lang="nl-NL" sz="1350" dirty="0">
                <a:solidFill>
                  <a:srgbClr val="8B8B8B"/>
                </a:solidFill>
                <a:latin typeface="HollandSans" pitchFamily="2" charset="0"/>
              </a:rPr>
              <a:t> </a:t>
            </a:r>
            <a:r>
              <a:rPr lang="nl-NL" sz="1350" dirty="0" err="1">
                <a:solidFill>
                  <a:srgbClr val="8B8B8B"/>
                </a:solidFill>
                <a:latin typeface="HollandSans" pitchFamily="2" charset="0"/>
              </a:rPr>
              <a:t>educational</a:t>
            </a:r>
            <a:r>
              <a:rPr lang="nl-NL" sz="1350" dirty="0">
                <a:solidFill>
                  <a:srgbClr val="8B8B8B"/>
                </a:solidFill>
                <a:latin typeface="HollandSans" pitchFamily="2" charset="0"/>
              </a:rPr>
              <a:t> </a:t>
            </a:r>
            <a:r>
              <a:rPr lang="nl-NL" sz="1350" dirty="0" err="1">
                <a:solidFill>
                  <a:srgbClr val="8B8B8B"/>
                </a:solidFill>
                <a:latin typeface="HollandSans" pitchFamily="2" charset="0"/>
              </a:rPr>
              <a:t>institutes</a:t>
            </a:r>
            <a:endParaRPr lang="nl-NL" sz="1350" dirty="0">
              <a:solidFill>
                <a:srgbClr val="8B8B8B"/>
              </a:solidFill>
              <a:latin typeface="HollandSans" pitchFamily="2" charset="0"/>
            </a:endParaRP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endParaRPr lang="nl-NL" sz="1350" dirty="0">
              <a:solidFill>
                <a:srgbClr val="8B8B8B"/>
              </a:solidFill>
              <a:latin typeface="HollandSans" pitchFamily="2" charset="0"/>
            </a:endParaRPr>
          </a:p>
        </p:txBody>
      </p:sp>
      <p:pic>
        <p:nvPicPr>
          <p:cNvPr id="26" name="Picture 42">
            <a:extLst>
              <a:ext uri="{FF2B5EF4-FFF2-40B4-BE49-F238E27FC236}">
                <a16:creationId xmlns:a16="http://schemas.microsoft.com/office/drawing/2014/main" id="{5A1C8267-431F-8C85-6198-BCDF01C96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7291" y="1004619"/>
            <a:ext cx="982613" cy="982613"/>
          </a:xfrm>
          <a:prstGeom prst="rect">
            <a:avLst/>
          </a:prstGeom>
        </p:spPr>
      </p:pic>
      <p:sp>
        <p:nvSpPr>
          <p:cNvPr id="27" name="Tekstvak 26">
            <a:extLst>
              <a:ext uri="{FF2B5EF4-FFF2-40B4-BE49-F238E27FC236}">
                <a16:creationId xmlns:a16="http://schemas.microsoft.com/office/drawing/2014/main" id="{2069EE32-43EF-C8F0-F6AA-75B37F1099C5}"/>
              </a:ext>
            </a:extLst>
          </p:cNvPr>
          <p:cNvSpPr txBox="1"/>
          <p:nvPr/>
        </p:nvSpPr>
        <p:spPr>
          <a:xfrm>
            <a:off x="4796245" y="2215847"/>
            <a:ext cx="3581777" cy="1546577"/>
          </a:xfrm>
          <a:prstGeom prst="rect">
            <a:avLst/>
          </a:prstGeom>
          <a:noFill/>
        </p:spPr>
        <p:txBody>
          <a:bodyPr wrap="square" rtlCol="0">
            <a:spAutoFit/>
          </a:bodyPr>
          <a:lstStyle/>
          <a:p>
            <a:pPr marL="214313" indent="-214313">
              <a:buFont typeface="Arial" panose="020B0604020202020204" pitchFamily="34" charset="0"/>
              <a:buChar char="•"/>
            </a:pPr>
            <a:r>
              <a:rPr lang="nl-NL" sz="1350" dirty="0">
                <a:solidFill>
                  <a:srgbClr val="8B8B8B"/>
                </a:solidFill>
                <a:latin typeface="HollandSans" pitchFamily="2" charset="0"/>
              </a:rPr>
              <a:t>In 2022  276,713 </a:t>
            </a:r>
            <a:r>
              <a:rPr lang="nl-NL" sz="1350" dirty="0" err="1">
                <a:solidFill>
                  <a:srgbClr val="8B8B8B"/>
                </a:solidFill>
                <a:latin typeface="HollandSans" pitchFamily="2" charset="0"/>
              </a:rPr>
              <a:t>students</a:t>
            </a:r>
            <a:r>
              <a:rPr lang="nl-NL" sz="1350" dirty="0">
                <a:solidFill>
                  <a:srgbClr val="8B8B8B"/>
                </a:solidFill>
                <a:latin typeface="HollandSans" pitchFamily="2" charset="0"/>
              </a:rPr>
              <a:t> in Bachelor or Master programs</a:t>
            </a:r>
          </a:p>
          <a:p>
            <a:pPr marL="214313" indent="-214313">
              <a:buFont typeface="Arial" panose="020B0604020202020204" pitchFamily="34" charset="0"/>
              <a:buChar char="•"/>
            </a:pPr>
            <a:r>
              <a:rPr lang="nl-NL" sz="1350" dirty="0">
                <a:solidFill>
                  <a:srgbClr val="8B8B8B"/>
                </a:solidFill>
                <a:latin typeface="HollandSans" pitchFamily="2" charset="0"/>
              </a:rPr>
              <a:t>Over 52,000 in health programs</a:t>
            </a:r>
            <a:br>
              <a:rPr lang="nl-NL" sz="1350" dirty="0">
                <a:solidFill>
                  <a:srgbClr val="8B8B8B"/>
                </a:solidFill>
                <a:latin typeface="HollandSans" pitchFamily="2" charset="0"/>
              </a:rPr>
            </a:br>
            <a:r>
              <a:rPr lang="nl-NL" sz="1350" dirty="0">
                <a:solidFill>
                  <a:srgbClr val="8B8B8B"/>
                </a:solidFill>
                <a:latin typeface="HollandSans" pitchFamily="2" charset="0"/>
              </a:rPr>
              <a:t>Over 81,000 in </a:t>
            </a:r>
            <a:r>
              <a:rPr lang="nl-NL" sz="1350" dirty="0" err="1">
                <a:solidFill>
                  <a:srgbClr val="8B8B8B"/>
                </a:solidFill>
                <a:latin typeface="HollandSans" pitchFamily="2" charset="0"/>
              </a:rPr>
              <a:t>technology</a:t>
            </a:r>
            <a:r>
              <a:rPr lang="nl-NL" sz="1350" dirty="0">
                <a:solidFill>
                  <a:srgbClr val="8B8B8B"/>
                </a:solidFill>
                <a:latin typeface="HollandSans" pitchFamily="2" charset="0"/>
              </a:rPr>
              <a:t> studies</a:t>
            </a:r>
          </a:p>
          <a:p>
            <a:pPr marL="214313" indent="-214313">
              <a:buFont typeface="Arial" panose="020B0604020202020204" pitchFamily="34" charset="0"/>
              <a:buChar char="•"/>
            </a:pPr>
            <a:r>
              <a:rPr lang="nl-NL" sz="1350" dirty="0">
                <a:solidFill>
                  <a:srgbClr val="8B8B8B"/>
                </a:solidFill>
                <a:latin typeface="HollandSans" pitchFamily="2" charset="0"/>
              </a:rPr>
              <a:t>495,00 </a:t>
            </a:r>
            <a:r>
              <a:rPr lang="nl-NL" sz="1350" dirty="0" err="1">
                <a:solidFill>
                  <a:srgbClr val="8B8B8B"/>
                </a:solidFill>
                <a:latin typeface="HollandSans" pitchFamily="2" charset="0"/>
              </a:rPr>
              <a:t>attending</a:t>
            </a:r>
            <a:r>
              <a:rPr lang="nl-NL" sz="1350" dirty="0">
                <a:solidFill>
                  <a:srgbClr val="8B8B8B"/>
                </a:solidFill>
                <a:latin typeface="HollandSans" pitchFamily="2" charset="0"/>
              </a:rPr>
              <a:t> </a:t>
            </a:r>
            <a:r>
              <a:rPr lang="nl-NL" sz="1350" dirty="0" err="1">
                <a:solidFill>
                  <a:srgbClr val="8B8B8B"/>
                </a:solidFill>
                <a:latin typeface="HollandSans" pitchFamily="2" charset="0"/>
              </a:rPr>
              <a:t>secondary</a:t>
            </a:r>
            <a:r>
              <a:rPr lang="nl-NL" sz="1350" dirty="0">
                <a:solidFill>
                  <a:srgbClr val="8B8B8B"/>
                </a:solidFill>
                <a:latin typeface="HollandSans" pitchFamily="2" charset="0"/>
              </a:rPr>
              <a:t> </a:t>
            </a:r>
            <a:r>
              <a:rPr lang="nl-NL" sz="1350" dirty="0" err="1">
                <a:solidFill>
                  <a:srgbClr val="8B8B8B"/>
                </a:solidFill>
                <a:latin typeface="HollandSans" pitchFamily="2" charset="0"/>
              </a:rPr>
              <a:t>vocational</a:t>
            </a:r>
            <a:r>
              <a:rPr lang="nl-NL" sz="1350" dirty="0">
                <a:solidFill>
                  <a:srgbClr val="8B8B8B"/>
                </a:solidFill>
                <a:latin typeface="HollandSans" pitchFamily="2" charset="0"/>
              </a:rPr>
              <a:t> </a:t>
            </a:r>
          </a:p>
          <a:p>
            <a:pPr algn="ctr"/>
            <a:endParaRPr lang="nl-NL" sz="1350" dirty="0">
              <a:latin typeface="HollandSans" pitchFamily="2" charset="0"/>
            </a:endParaRPr>
          </a:p>
          <a:p>
            <a:pPr marL="214313" indent="-214313" algn="ctr">
              <a:buFont typeface="Arial" panose="020B0604020202020204" pitchFamily="34" charset="0"/>
              <a:buChar char="•"/>
            </a:pPr>
            <a:endParaRPr lang="nl-NL" sz="1350" dirty="0">
              <a:solidFill>
                <a:srgbClr val="8B8B8B"/>
              </a:solidFill>
              <a:latin typeface="HollandSans" pitchFamily="2" charset="0"/>
            </a:endParaRPr>
          </a:p>
        </p:txBody>
      </p:sp>
    </p:spTree>
    <p:extLst>
      <p:ext uri="{BB962C8B-B14F-4D97-AF65-F5344CB8AC3E}">
        <p14:creationId xmlns:p14="http://schemas.microsoft.com/office/powerpoint/2010/main" val="2205226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F4382-30F2-B638-C555-E132E51C9732}"/>
              </a:ext>
            </a:extLst>
          </p:cNvPr>
          <p:cNvSpPr txBox="1">
            <a:spLocks/>
          </p:cNvSpPr>
          <p:nvPr/>
        </p:nvSpPr>
        <p:spPr>
          <a:xfrm>
            <a:off x="660324" y="135627"/>
            <a:ext cx="2485648"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Facts &amp; Figures</a:t>
            </a:r>
            <a:endParaRPr lang="nl-NL" sz="2100" dirty="0">
              <a:solidFill>
                <a:srgbClr val="F46E21"/>
              </a:solidFill>
              <a:latin typeface="HollandSans"/>
            </a:endParaRPr>
          </a:p>
        </p:txBody>
      </p:sp>
      <p:pic>
        <p:nvPicPr>
          <p:cNvPr id="3" name="Afbeelding 2" descr="Afbeelding met tekst, visitekaartje, schermopname, Lettertype&#10;&#10;Automatisch gegenereerde beschrijving">
            <a:extLst>
              <a:ext uri="{FF2B5EF4-FFF2-40B4-BE49-F238E27FC236}">
                <a16:creationId xmlns:a16="http://schemas.microsoft.com/office/drawing/2014/main" id="{E8203D78-0ED2-C0AD-67B1-FE1F2D6540B3}"/>
              </a:ext>
            </a:extLst>
          </p:cNvPr>
          <p:cNvPicPr>
            <a:picLocks noChangeAspect="1"/>
          </p:cNvPicPr>
          <p:nvPr/>
        </p:nvPicPr>
        <p:blipFill>
          <a:blip r:embed="rId3"/>
          <a:stretch>
            <a:fillRect/>
          </a:stretch>
        </p:blipFill>
        <p:spPr>
          <a:xfrm>
            <a:off x="583998" y="664931"/>
            <a:ext cx="7899679" cy="3813638"/>
          </a:xfrm>
          <a:prstGeom prst="rect">
            <a:avLst/>
          </a:prstGeom>
        </p:spPr>
      </p:pic>
    </p:spTree>
    <p:extLst>
      <p:ext uri="{BB962C8B-B14F-4D97-AF65-F5344CB8AC3E}">
        <p14:creationId xmlns:p14="http://schemas.microsoft.com/office/powerpoint/2010/main" val="2314518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EB75AB1-23AF-C03B-633E-9029F3726989}"/>
              </a:ext>
            </a:extLst>
          </p:cNvPr>
          <p:cNvSpPr txBox="1">
            <a:spLocks/>
          </p:cNvSpPr>
          <p:nvPr/>
        </p:nvSpPr>
        <p:spPr>
          <a:xfrm>
            <a:off x="486153" y="245256"/>
            <a:ext cx="4013809"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0B9D9F"/>
                </a:solidFill>
                <a:latin typeface="HollandSans" pitchFamily="2" charset="0"/>
              </a:rPr>
              <a:t>The role of Science parks</a:t>
            </a:r>
          </a:p>
        </p:txBody>
      </p:sp>
      <p:pic>
        <p:nvPicPr>
          <p:cNvPr id="5" name="Picture 2" descr="16 appartementen Science Park te Amsterdam - De Klaver Giant Groep |  Installatiebedrijf">
            <a:extLst>
              <a:ext uri="{FF2B5EF4-FFF2-40B4-BE49-F238E27FC236}">
                <a16:creationId xmlns:a16="http://schemas.microsoft.com/office/drawing/2014/main" id="{123A6B00-1A61-3F54-A1CF-5CA844C55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76" y="1203173"/>
            <a:ext cx="1194695" cy="575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rand Manual - Brightlands">
            <a:extLst>
              <a:ext uri="{FF2B5EF4-FFF2-40B4-BE49-F238E27FC236}">
                <a16:creationId xmlns:a16="http://schemas.microsoft.com/office/drawing/2014/main" id="{FBDE3397-1911-2221-7622-E461F0BAB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2" y="1835145"/>
            <a:ext cx="2319140" cy="13045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nergy &amp; Health Campus | LinkedIn">
            <a:extLst>
              <a:ext uri="{FF2B5EF4-FFF2-40B4-BE49-F238E27FC236}">
                <a16:creationId xmlns:a16="http://schemas.microsoft.com/office/drawing/2014/main" id="{63CFF315-C1FA-DDA6-5DBB-6F5E4035C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742" y="2067941"/>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Smart Mobility Campus 2030 - Hive.Mobility">
            <a:extLst>
              <a:ext uri="{FF2B5EF4-FFF2-40B4-BE49-F238E27FC236}">
                <a16:creationId xmlns:a16="http://schemas.microsoft.com/office/drawing/2014/main" id="{BAC99FAC-5489-7F80-79E1-BD5CB8C35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60" y="3225207"/>
            <a:ext cx="1814863" cy="555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logo-erasmusmc-rgb-wit-nl - Generation R">
            <a:extLst>
              <a:ext uri="{FF2B5EF4-FFF2-40B4-BE49-F238E27FC236}">
                <a16:creationId xmlns:a16="http://schemas.microsoft.com/office/drawing/2014/main" id="{252A68F1-DA4C-F9D2-0357-1D5763B82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8992" y="1442716"/>
            <a:ext cx="1993288" cy="784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Downloads">
            <a:extLst>
              <a:ext uri="{FF2B5EF4-FFF2-40B4-BE49-F238E27FC236}">
                <a16:creationId xmlns:a16="http://schemas.microsoft.com/office/drawing/2014/main" id="{7AE935A1-E549-3892-D161-3074CFF45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86" y="3127015"/>
            <a:ext cx="1506479" cy="9612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Where science becomes business | Kennispark Twente">
            <a:extLst>
              <a:ext uri="{FF2B5EF4-FFF2-40B4-BE49-F238E27FC236}">
                <a16:creationId xmlns:a16="http://schemas.microsoft.com/office/drawing/2014/main" id="{4B7DDCD3-0E13-AA79-2800-184C9B6442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8897" y="2101967"/>
            <a:ext cx="3495633" cy="9612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Leiden Bio Science Park">
            <a:extLst>
              <a:ext uri="{FF2B5EF4-FFF2-40B4-BE49-F238E27FC236}">
                <a16:creationId xmlns:a16="http://schemas.microsoft.com/office/drawing/2014/main" id="{5B28E829-6F65-0F59-ADAD-E38929509D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2197" b="19661"/>
          <a:stretch/>
        </p:blipFill>
        <p:spPr bwMode="auto">
          <a:xfrm>
            <a:off x="6646909" y="3660395"/>
            <a:ext cx="1725665" cy="10033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Noviotech Campus - Noviotech Campus">
            <a:extLst>
              <a:ext uri="{FF2B5EF4-FFF2-40B4-BE49-F238E27FC236}">
                <a16:creationId xmlns:a16="http://schemas.microsoft.com/office/drawing/2014/main" id="{D9BAD509-8B9C-9A28-2BFF-A8F87CC730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880" r="18846"/>
          <a:stretch/>
        </p:blipFill>
        <p:spPr bwMode="auto">
          <a:xfrm>
            <a:off x="5118822" y="847027"/>
            <a:ext cx="1263961" cy="14580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ome - Pivot Park">
            <a:extLst>
              <a:ext uri="{FF2B5EF4-FFF2-40B4-BE49-F238E27FC236}">
                <a16:creationId xmlns:a16="http://schemas.microsoft.com/office/drawing/2014/main" id="{2D171FB4-87B3-379F-C587-303D5E8ACA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376" y="3201394"/>
            <a:ext cx="2643892" cy="603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6" descr="Campus">
            <a:extLst>
              <a:ext uri="{FF2B5EF4-FFF2-40B4-BE49-F238E27FC236}">
                <a16:creationId xmlns:a16="http://schemas.microsoft.com/office/drawing/2014/main" id="{4B51EF4B-149C-F08A-F8CB-800AC37DF8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583" y="3913816"/>
            <a:ext cx="1506479" cy="496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8" descr="Utrecht Science Park | Utrecht">
            <a:extLst>
              <a:ext uri="{FF2B5EF4-FFF2-40B4-BE49-F238E27FC236}">
                <a16:creationId xmlns:a16="http://schemas.microsoft.com/office/drawing/2014/main" id="{65EB6BA7-AB60-8A42-8F55-F2EAE2BD5F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699" b="19369"/>
          <a:stretch/>
        </p:blipFill>
        <p:spPr bwMode="auto">
          <a:xfrm>
            <a:off x="6762674" y="1025546"/>
            <a:ext cx="1639473" cy="9989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0" descr="Wageningen Campus Life - Home | Facebook">
            <a:extLst>
              <a:ext uri="{FF2B5EF4-FFF2-40B4-BE49-F238E27FC236}">
                <a16:creationId xmlns:a16="http://schemas.microsoft.com/office/drawing/2014/main" id="{66806572-C4FF-D18A-C304-9EF4CBE288C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1770" b="23501"/>
          <a:stretch/>
        </p:blipFill>
        <p:spPr bwMode="auto">
          <a:xfrm>
            <a:off x="4328897" y="3351021"/>
            <a:ext cx="1928067" cy="105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521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6C916881-85E8-DBFC-0EA9-DD1D0906C1C4}"/>
              </a:ext>
            </a:extLst>
          </p:cNvPr>
          <p:cNvPicPr>
            <a:picLocks noChangeAspect="1"/>
          </p:cNvPicPr>
          <p:nvPr/>
        </p:nvPicPr>
        <p:blipFill>
          <a:blip r:embed="rId3"/>
          <a:stretch>
            <a:fillRect/>
          </a:stretch>
        </p:blipFill>
        <p:spPr>
          <a:xfrm>
            <a:off x="507624" y="37447"/>
            <a:ext cx="8123811" cy="4569644"/>
          </a:xfrm>
          <a:prstGeom prst="rect">
            <a:avLst/>
          </a:prstGeom>
        </p:spPr>
      </p:pic>
    </p:spTree>
    <p:extLst>
      <p:ext uri="{BB962C8B-B14F-4D97-AF65-F5344CB8AC3E}">
        <p14:creationId xmlns:p14="http://schemas.microsoft.com/office/powerpoint/2010/main" val="1067628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B8D5AB2-275A-7DCF-A987-FEBE12265777}"/>
              </a:ext>
            </a:extLst>
          </p:cNvPr>
          <p:cNvSpPr/>
          <p:nvPr/>
        </p:nvSpPr>
        <p:spPr>
          <a:xfrm>
            <a:off x="2765003" y="1286403"/>
            <a:ext cx="5674505" cy="1895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err="1">
                <a:solidFill>
                  <a:srgbClr val="0B9D9F"/>
                </a:solidFill>
                <a:latin typeface="HollandSans" pitchFamily="2" charset="0"/>
              </a:rPr>
              <a:t>Thanks</a:t>
            </a:r>
            <a:r>
              <a:rPr lang="nl-NL" i="1">
                <a:solidFill>
                  <a:srgbClr val="0B9D9F"/>
                </a:solidFill>
                <a:latin typeface="HollandSans" pitchFamily="2" charset="0"/>
              </a:rPr>
              <a:t> </a:t>
            </a:r>
            <a:r>
              <a:rPr lang="nl-NL" i="1" err="1">
                <a:solidFill>
                  <a:srgbClr val="0B9D9F"/>
                </a:solidFill>
                <a:latin typeface="HollandSans" pitchFamily="2" charset="0"/>
              </a:rPr>
              <a:t>to</a:t>
            </a:r>
            <a:r>
              <a:rPr lang="nl-NL" i="1">
                <a:solidFill>
                  <a:srgbClr val="0B9D9F"/>
                </a:solidFill>
                <a:latin typeface="HollandSans" pitchFamily="2" charset="0"/>
              </a:rPr>
              <a:t> a large </a:t>
            </a:r>
            <a:r>
              <a:rPr lang="nl-NL" i="1" err="1">
                <a:solidFill>
                  <a:srgbClr val="0B9D9F"/>
                </a:solidFill>
                <a:latin typeface="HollandSans" pitchFamily="2" charset="0"/>
              </a:rPr>
              <a:t>group</a:t>
            </a:r>
            <a:r>
              <a:rPr lang="nl-NL" i="1">
                <a:solidFill>
                  <a:srgbClr val="0B9D9F"/>
                </a:solidFill>
                <a:latin typeface="HollandSans" pitchFamily="2" charset="0"/>
              </a:rPr>
              <a:t> of </a:t>
            </a:r>
            <a:r>
              <a:rPr lang="nl-NL" i="1" err="1">
                <a:solidFill>
                  <a:srgbClr val="0B9D9F"/>
                </a:solidFill>
                <a:latin typeface="HollandSans" pitchFamily="2" charset="0"/>
              </a:rPr>
              <a:t>start-ups</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scale</a:t>
            </a:r>
            <a:r>
              <a:rPr lang="nl-NL" i="1">
                <a:solidFill>
                  <a:srgbClr val="0B9D9F"/>
                </a:solidFill>
                <a:latin typeface="HollandSans" pitchFamily="2" charset="0"/>
              </a:rPr>
              <a:t>-ups in </a:t>
            </a:r>
            <a:r>
              <a:rPr lang="nl-NL" i="1" err="1">
                <a:solidFill>
                  <a:srgbClr val="0B9D9F"/>
                </a:solidFill>
                <a:latin typeface="HollandSans" pitchFamily="2" charset="0"/>
              </a:rPr>
              <a:t>the</a:t>
            </a:r>
            <a:r>
              <a:rPr lang="nl-NL" i="1">
                <a:solidFill>
                  <a:srgbClr val="0B9D9F"/>
                </a:solidFill>
                <a:latin typeface="HollandSans" pitchFamily="2" charset="0"/>
              </a:rPr>
              <a:t> field of </a:t>
            </a:r>
            <a:r>
              <a:rPr lang="nl-NL" i="1" err="1">
                <a:solidFill>
                  <a:srgbClr val="0B9D9F"/>
                </a:solidFill>
                <a:latin typeface="HollandSans" pitchFamily="2" charset="0"/>
              </a:rPr>
              <a:t>biotechnology</a:t>
            </a:r>
            <a:r>
              <a:rPr lang="nl-NL" i="1">
                <a:solidFill>
                  <a:srgbClr val="0B9D9F"/>
                </a:solidFill>
                <a:latin typeface="HollandSans" pitchFamily="2" charset="0"/>
              </a:rPr>
              <a:t>, </a:t>
            </a:r>
            <a:r>
              <a:rPr lang="nl-NL" i="1" err="1">
                <a:solidFill>
                  <a:srgbClr val="0B9D9F"/>
                </a:solidFill>
                <a:latin typeface="HollandSans" pitchFamily="2" charset="0"/>
              </a:rPr>
              <a:t>pharma</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medical</a:t>
            </a:r>
            <a:r>
              <a:rPr lang="nl-NL" i="1">
                <a:solidFill>
                  <a:srgbClr val="0B9D9F"/>
                </a:solidFill>
                <a:latin typeface="HollandSans" pitchFamily="2" charset="0"/>
              </a:rPr>
              <a:t> </a:t>
            </a:r>
            <a:r>
              <a:rPr lang="nl-NL" i="1" err="1">
                <a:solidFill>
                  <a:srgbClr val="0B9D9F"/>
                </a:solidFill>
                <a:latin typeface="HollandSans" pitchFamily="2" charset="0"/>
              </a:rPr>
              <a:t>technology</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Netherlands </a:t>
            </a:r>
            <a:r>
              <a:rPr lang="nl-NL" i="1" err="1">
                <a:solidFill>
                  <a:srgbClr val="0B9D9F"/>
                </a:solidFill>
                <a:latin typeface="HollandSans" pitchFamily="2" charset="0"/>
              </a:rPr>
              <a:t>can</a:t>
            </a:r>
            <a:r>
              <a:rPr lang="nl-NL" i="1">
                <a:solidFill>
                  <a:srgbClr val="0B9D9F"/>
                </a:solidFill>
                <a:latin typeface="HollandSans" pitchFamily="2" charset="0"/>
              </a:rPr>
              <a:t> continue </a:t>
            </a:r>
            <a:r>
              <a:rPr lang="nl-NL" i="1" err="1">
                <a:solidFill>
                  <a:srgbClr val="0B9D9F"/>
                </a:solidFill>
                <a:latin typeface="HollandSans" pitchFamily="2" charset="0"/>
              </a:rPr>
              <a:t>to</a:t>
            </a:r>
            <a:r>
              <a:rPr lang="nl-NL" i="1">
                <a:solidFill>
                  <a:srgbClr val="0B9D9F"/>
                </a:solidFill>
                <a:latin typeface="HollandSans" pitchFamily="2" charset="0"/>
              </a:rPr>
              <a:t> </a:t>
            </a:r>
            <a:r>
              <a:rPr lang="nl-NL" i="1" err="1">
                <a:solidFill>
                  <a:srgbClr val="0B9D9F"/>
                </a:solidFill>
                <a:latin typeface="HollandSans" pitchFamily="2" charset="0"/>
              </a:rPr>
              <a:t>play</a:t>
            </a:r>
            <a:r>
              <a:rPr lang="nl-NL" i="1">
                <a:solidFill>
                  <a:srgbClr val="0B9D9F"/>
                </a:solidFill>
                <a:latin typeface="HollandSans" pitchFamily="2" charset="0"/>
              </a:rPr>
              <a:t> </a:t>
            </a:r>
            <a:r>
              <a:rPr lang="nl-NL" i="1" err="1">
                <a:solidFill>
                  <a:srgbClr val="0B9D9F"/>
                </a:solidFill>
                <a:latin typeface="HollandSans" pitchFamily="2" charset="0"/>
              </a:rPr>
              <a:t>its</a:t>
            </a:r>
            <a:r>
              <a:rPr lang="nl-NL" i="1">
                <a:solidFill>
                  <a:srgbClr val="0B9D9F"/>
                </a:solidFill>
                <a:latin typeface="HollandSans" pitchFamily="2" charset="0"/>
              </a:rPr>
              <a:t> </a:t>
            </a:r>
            <a:r>
              <a:rPr lang="nl-NL" i="1" err="1">
                <a:solidFill>
                  <a:srgbClr val="0B9D9F"/>
                </a:solidFill>
                <a:latin typeface="HollandSans" pitchFamily="2" charset="0"/>
              </a:rPr>
              <a:t>leading</a:t>
            </a:r>
            <a:r>
              <a:rPr lang="nl-NL" i="1">
                <a:solidFill>
                  <a:srgbClr val="0B9D9F"/>
                </a:solidFill>
                <a:latin typeface="HollandSans" pitchFamily="2" charset="0"/>
              </a:rPr>
              <a:t> </a:t>
            </a:r>
            <a:r>
              <a:rPr lang="nl-NL" i="1" err="1">
                <a:solidFill>
                  <a:srgbClr val="0B9D9F"/>
                </a:solidFill>
                <a:latin typeface="HollandSans" pitchFamily="2" charset="0"/>
              </a:rPr>
              <a:t>role</a:t>
            </a:r>
            <a:r>
              <a:rPr lang="nl-NL" i="1">
                <a:solidFill>
                  <a:srgbClr val="0B9D9F"/>
                </a:solidFill>
                <a:latin typeface="HollandSans" pitchFamily="2" charset="0"/>
              </a:rPr>
              <a:t> </a:t>
            </a:r>
            <a:r>
              <a:rPr lang="nl-NL" i="1" err="1">
                <a:solidFill>
                  <a:srgbClr val="0B9D9F"/>
                </a:solidFill>
                <a:latin typeface="HollandSans" pitchFamily="2" charset="0"/>
              </a:rPr>
              <a:t>within</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national</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international</a:t>
            </a:r>
            <a:r>
              <a:rPr lang="nl-NL" i="1">
                <a:solidFill>
                  <a:srgbClr val="0B9D9F"/>
                </a:solidFill>
                <a:latin typeface="HollandSans" pitchFamily="2" charset="0"/>
              </a:rPr>
              <a:t> Life Sciences &amp; Health domain, </a:t>
            </a:r>
            <a:r>
              <a:rPr lang="nl-NL" i="1" err="1">
                <a:solidFill>
                  <a:srgbClr val="0B9D9F"/>
                </a:solidFill>
                <a:latin typeface="HollandSans" pitchFamily="2" charset="0"/>
              </a:rPr>
              <a:t>also</a:t>
            </a:r>
            <a:r>
              <a:rPr lang="nl-NL" i="1">
                <a:solidFill>
                  <a:srgbClr val="0B9D9F"/>
                </a:solidFill>
                <a:latin typeface="HollandSans" pitchFamily="2" charset="0"/>
              </a:rPr>
              <a:t> in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future</a:t>
            </a:r>
            <a:r>
              <a:rPr lang="nl-NL" i="1">
                <a:solidFill>
                  <a:srgbClr val="0B9D9F"/>
                </a:solidFill>
                <a:latin typeface="HollandSans" pitchFamily="2" charset="0"/>
              </a:rPr>
              <a:t>.</a:t>
            </a:r>
            <a:endParaRPr lang="nl-NL" sz="1350">
              <a:latin typeface="HollandSans" pitchFamily="2" charset="0"/>
            </a:endParaRPr>
          </a:p>
        </p:txBody>
      </p:sp>
      <p:sp>
        <p:nvSpPr>
          <p:cNvPr id="5" name="Tekstvak 4">
            <a:extLst>
              <a:ext uri="{FF2B5EF4-FFF2-40B4-BE49-F238E27FC236}">
                <a16:creationId xmlns:a16="http://schemas.microsoft.com/office/drawing/2014/main" id="{910399A4-D361-F3C9-AC42-7BE9A578675D}"/>
              </a:ext>
            </a:extLst>
          </p:cNvPr>
          <p:cNvSpPr txBox="1"/>
          <p:nvPr/>
        </p:nvSpPr>
        <p:spPr>
          <a:xfrm>
            <a:off x="3016624" y="3403227"/>
            <a:ext cx="4892488"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Calibri"/>
              <a:buChar char="-"/>
            </a:pPr>
            <a:r>
              <a:rPr lang="en-US" sz="1200" dirty="0">
                <a:solidFill>
                  <a:srgbClr val="8B8B8B"/>
                </a:solidFill>
                <a:latin typeface="HollandSans" pitchFamily="2" charset="0"/>
                <a:cs typeface="Arial"/>
              </a:rPr>
              <a:t>Len de Jong</a:t>
            </a:r>
            <a:br>
              <a:rPr lang="en-US" sz="1200" dirty="0">
                <a:solidFill>
                  <a:srgbClr val="8B8B8B"/>
                </a:solidFill>
                <a:latin typeface="HollandSans" pitchFamily="2" charset="0"/>
                <a:cs typeface="Arial"/>
              </a:rPr>
            </a:br>
            <a:r>
              <a:rPr lang="en-US" sz="1200" dirty="0">
                <a:solidFill>
                  <a:srgbClr val="8B8B8B"/>
                </a:solidFill>
                <a:latin typeface="HollandSans" pitchFamily="2" charset="0"/>
                <a:cs typeface="Arial"/>
              </a:rPr>
              <a:t>Top Team member, Top Sector Life Sciences &amp; Health (</a:t>
            </a:r>
            <a:r>
              <a:rPr lang="en-US" sz="1200" dirty="0" err="1">
                <a:solidFill>
                  <a:srgbClr val="8B8B8B"/>
                </a:solidFill>
                <a:latin typeface="HollandSans" pitchFamily="2" charset="0"/>
                <a:cs typeface="Arial"/>
              </a:rPr>
              <a:t>Health~Holland</a:t>
            </a:r>
            <a:r>
              <a:rPr lang="en-US" sz="1200" dirty="0">
                <a:solidFill>
                  <a:srgbClr val="8B8B8B"/>
                </a:solidFill>
                <a:latin typeface="HollandSans" pitchFamily="2" charset="0"/>
                <a:cs typeface="Arial"/>
              </a:rPr>
              <a:t>) and CEO </a:t>
            </a:r>
            <a:r>
              <a:rPr lang="en-US" sz="1200" dirty="0" err="1">
                <a:solidFill>
                  <a:srgbClr val="8B8B8B"/>
                </a:solidFill>
                <a:latin typeface="HollandSans" pitchFamily="2" charset="0"/>
                <a:cs typeface="Arial"/>
              </a:rPr>
              <a:t>Enraf-Nonius</a:t>
            </a:r>
            <a:endParaRPr lang="en-US" sz="1200" dirty="0">
              <a:solidFill>
                <a:srgbClr val="8B8B8B"/>
              </a:solidFill>
              <a:latin typeface="HollandSans" pitchFamily="2" charset="0"/>
              <a:cs typeface="Arial"/>
            </a:endParaRPr>
          </a:p>
        </p:txBody>
      </p:sp>
      <p:pic>
        <p:nvPicPr>
          <p:cNvPr id="6" name="Afbeelding 5" descr="Afbeelding met Menselijk gezicht, persoon, person, Voorhoofd&#10;&#10;Automatisch gegenereerde beschrijving">
            <a:extLst>
              <a:ext uri="{FF2B5EF4-FFF2-40B4-BE49-F238E27FC236}">
                <a16:creationId xmlns:a16="http://schemas.microsoft.com/office/drawing/2014/main" id="{C5693A0E-1480-7843-B040-F5F4BB11AA16}"/>
              </a:ext>
            </a:extLst>
          </p:cNvPr>
          <p:cNvPicPr>
            <a:picLocks noChangeAspect="1"/>
          </p:cNvPicPr>
          <p:nvPr/>
        </p:nvPicPr>
        <p:blipFill>
          <a:blip r:embed="rId3"/>
          <a:stretch>
            <a:fillRect/>
          </a:stretch>
        </p:blipFill>
        <p:spPr>
          <a:xfrm>
            <a:off x="405654" y="1241943"/>
            <a:ext cx="2057400" cy="1987262"/>
          </a:xfrm>
          <a:prstGeom prst="rect">
            <a:avLst/>
          </a:prstGeom>
        </p:spPr>
      </p:pic>
      <p:sp>
        <p:nvSpPr>
          <p:cNvPr id="7" name="Tekstvak 6">
            <a:extLst>
              <a:ext uri="{FF2B5EF4-FFF2-40B4-BE49-F238E27FC236}">
                <a16:creationId xmlns:a16="http://schemas.microsoft.com/office/drawing/2014/main" id="{44727619-7FD9-6BD9-C925-693DE6FAD006}"/>
              </a:ext>
            </a:extLst>
          </p:cNvPr>
          <p:cNvSpPr txBox="1"/>
          <p:nvPr/>
        </p:nvSpPr>
        <p:spPr>
          <a:xfrm>
            <a:off x="2469004" y="89044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8" name="Tekstvak 7">
            <a:extLst>
              <a:ext uri="{FF2B5EF4-FFF2-40B4-BE49-F238E27FC236}">
                <a16:creationId xmlns:a16="http://schemas.microsoft.com/office/drawing/2014/main" id="{8CD78155-82EF-CE7F-AB1C-F4EA085CC8DD}"/>
              </a:ext>
            </a:extLst>
          </p:cNvPr>
          <p:cNvSpPr txBox="1"/>
          <p:nvPr/>
        </p:nvSpPr>
        <p:spPr>
          <a:xfrm rot="10800000">
            <a:off x="7778763" y="2344996"/>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0329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3F78E-6967-5011-006B-2C9105882A67}"/>
              </a:ext>
            </a:extLst>
          </p:cNvPr>
          <p:cNvSpPr txBox="1">
            <a:spLocks/>
          </p:cNvSpPr>
          <p:nvPr/>
        </p:nvSpPr>
        <p:spPr>
          <a:xfrm>
            <a:off x="718458" y="438176"/>
            <a:ext cx="717425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Mission-</a:t>
            </a:r>
            <a:r>
              <a:rPr lang="nl-NL" sz="2100" b="1" err="1">
                <a:solidFill>
                  <a:srgbClr val="F46E21"/>
                </a:solidFill>
                <a:latin typeface="HollandSans" pitchFamily="2" charset="0"/>
                <a:cs typeface="Arial"/>
              </a:rPr>
              <a:t>driven</a:t>
            </a:r>
            <a:r>
              <a:rPr lang="nl-NL" sz="2100" b="1">
                <a:solidFill>
                  <a:srgbClr val="F46E21"/>
                </a:solidFill>
                <a:latin typeface="HollandSans" pitchFamily="2" charset="0"/>
                <a:cs typeface="Arial"/>
              </a:rPr>
              <a:t> Top Sector </a:t>
            </a:r>
            <a:r>
              <a:rPr lang="nl-NL" sz="2100" b="1" err="1">
                <a:solidFill>
                  <a:srgbClr val="F46E21"/>
                </a:solidFill>
                <a:latin typeface="HollandSans" pitchFamily="2" charset="0"/>
                <a:cs typeface="Arial"/>
              </a:rPr>
              <a:t>and</a:t>
            </a:r>
            <a:r>
              <a:rPr lang="nl-NL" sz="2100" b="1">
                <a:solidFill>
                  <a:srgbClr val="F46E21"/>
                </a:solidFill>
                <a:latin typeface="HollandSans" pitchFamily="2" charset="0"/>
                <a:cs typeface="Arial"/>
              </a:rPr>
              <a:t> </a:t>
            </a:r>
            <a:r>
              <a:rPr lang="nl-NL" sz="2100" b="1" err="1">
                <a:solidFill>
                  <a:srgbClr val="F46E21"/>
                </a:solidFill>
                <a:latin typeface="HollandSans" pitchFamily="2" charset="0"/>
                <a:cs typeface="Arial"/>
              </a:rPr>
              <a:t>Innovation</a:t>
            </a:r>
            <a:r>
              <a:rPr lang="nl-NL" sz="2100" b="1">
                <a:solidFill>
                  <a:srgbClr val="F46E21"/>
                </a:solidFill>
                <a:latin typeface="HollandSans" pitchFamily="2" charset="0"/>
                <a:cs typeface="Arial"/>
              </a:rPr>
              <a:t> Policy </a:t>
            </a:r>
            <a:endParaRPr lang="nl-NL" sz="2100" b="1">
              <a:solidFill>
                <a:srgbClr val="F46E21"/>
              </a:solidFill>
              <a:latin typeface="HollandSans" pitchFamily="2" charset="0"/>
              <a:cs typeface="Arial" panose="020B0604020202020204" pitchFamily="34" charset="0"/>
            </a:endParaRPr>
          </a:p>
        </p:txBody>
      </p:sp>
      <p:pic>
        <p:nvPicPr>
          <p:cNvPr id="3" name="Afbeelding 2" descr="Afbeelding met patroon, Graphics, pixel, ontwerp&#10;&#10;Automatisch gegenereerde beschrijving">
            <a:extLst>
              <a:ext uri="{FF2B5EF4-FFF2-40B4-BE49-F238E27FC236}">
                <a16:creationId xmlns:a16="http://schemas.microsoft.com/office/drawing/2014/main" id="{8DA706DF-921F-3614-3229-76B9AB5AD31F}"/>
              </a:ext>
            </a:extLst>
          </p:cNvPr>
          <p:cNvPicPr>
            <a:picLocks noChangeAspect="1"/>
          </p:cNvPicPr>
          <p:nvPr/>
        </p:nvPicPr>
        <p:blipFill>
          <a:blip r:embed="rId3"/>
          <a:stretch>
            <a:fillRect/>
          </a:stretch>
        </p:blipFill>
        <p:spPr>
          <a:xfrm>
            <a:off x="7674912" y="3278060"/>
            <a:ext cx="1428750" cy="1319340"/>
          </a:xfrm>
          <a:prstGeom prst="rect">
            <a:avLst/>
          </a:prstGeom>
        </p:spPr>
      </p:pic>
      <p:pic>
        <p:nvPicPr>
          <p:cNvPr id="9" name="Graphic 8" descr="Denkwolkje silhouet">
            <a:extLst>
              <a:ext uri="{FF2B5EF4-FFF2-40B4-BE49-F238E27FC236}">
                <a16:creationId xmlns:a16="http://schemas.microsoft.com/office/drawing/2014/main" id="{ED190186-C14F-83DC-71AF-8377D79C64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79003">
            <a:off x="7640873" y="1826685"/>
            <a:ext cx="1524117" cy="1549800"/>
          </a:xfrm>
          <a:prstGeom prst="rect">
            <a:avLst/>
          </a:prstGeom>
        </p:spPr>
      </p:pic>
      <p:sp>
        <p:nvSpPr>
          <p:cNvPr id="10" name="Tekstvak 9">
            <a:extLst>
              <a:ext uri="{FF2B5EF4-FFF2-40B4-BE49-F238E27FC236}">
                <a16:creationId xmlns:a16="http://schemas.microsoft.com/office/drawing/2014/main" id="{69217B16-458E-1A23-C8A2-B9FF5CC16A7A}"/>
              </a:ext>
            </a:extLst>
          </p:cNvPr>
          <p:cNvSpPr txBox="1"/>
          <p:nvPr/>
        </p:nvSpPr>
        <p:spPr>
          <a:xfrm>
            <a:off x="7927266" y="2255336"/>
            <a:ext cx="1292114" cy="346249"/>
          </a:xfrm>
          <a:prstGeom prst="rect">
            <a:avLst/>
          </a:prstGeom>
          <a:noFill/>
        </p:spPr>
        <p:txBody>
          <a:bodyPr wrap="square" lIns="68580" tIns="34290" rIns="68580" bIns="34290" rtlCol="0" anchor="t">
            <a:spAutoFit/>
          </a:bodyPr>
          <a:lstStyle/>
          <a:p>
            <a:r>
              <a:rPr lang="nl-NL" sz="900" dirty="0">
                <a:solidFill>
                  <a:srgbClr val="8B8B8B"/>
                </a:solidFill>
                <a:latin typeface="HollandSans"/>
              </a:rPr>
              <a:t>Public-Private Partnerships</a:t>
            </a:r>
          </a:p>
        </p:txBody>
      </p:sp>
      <p:sp>
        <p:nvSpPr>
          <p:cNvPr id="11" name="Rechthoek 10">
            <a:extLst>
              <a:ext uri="{FF2B5EF4-FFF2-40B4-BE49-F238E27FC236}">
                <a16:creationId xmlns:a16="http://schemas.microsoft.com/office/drawing/2014/main" id="{22D47BB1-0714-B21D-A790-79EE03E72091}"/>
              </a:ext>
            </a:extLst>
          </p:cNvPr>
          <p:cNvSpPr/>
          <p:nvPr/>
        </p:nvSpPr>
        <p:spPr>
          <a:xfrm>
            <a:off x="2025415" y="1420874"/>
            <a:ext cx="5338328" cy="1626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err="1">
                <a:solidFill>
                  <a:srgbClr val="0B9D9F"/>
                </a:solidFill>
                <a:latin typeface="HollandSans" pitchFamily="2" charset="0"/>
              </a:rPr>
              <a:t>Working</a:t>
            </a:r>
            <a:r>
              <a:rPr lang="nl-NL" i="1">
                <a:solidFill>
                  <a:srgbClr val="0B9D9F"/>
                </a:solidFill>
                <a:latin typeface="HollandSans" pitchFamily="2" charset="0"/>
              </a:rPr>
              <a:t> </a:t>
            </a:r>
            <a:r>
              <a:rPr lang="nl-NL" i="1" err="1">
                <a:solidFill>
                  <a:srgbClr val="0B9D9F"/>
                </a:solidFill>
                <a:latin typeface="HollandSans" pitchFamily="2" charset="0"/>
              </a:rPr>
              <a:t>together</a:t>
            </a:r>
            <a:r>
              <a:rPr lang="nl-NL" i="1">
                <a:solidFill>
                  <a:srgbClr val="0B9D9F"/>
                </a:solidFill>
                <a:latin typeface="HollandSans" pitchFamily="2" charset="0"/>
              </a:rPr>
              <a:t> is part of </a:t>
            </a:r>
            <a:r>
              <a:rPr lang="nl-NL" i="1" err="1">
                <a:solidFill>
                  <a:srgbClr val="0B9D9F"/>
                </a:solidFill>
                <a:latin typeface="HollandSans" pitchFamily="2" charset="0"/>
              </a:rPr>
              <a:t>the</a:t>
            </a:r>
            <a:r>
              <a:rPr lang="nl-NL" i="1">
                <a:solidFill>
                  <a:srgbClr val="0B9D9F"/>
                </a:solidFill>
                <a:latin typeface="HollandSans" pitchFamily="2" charset="0"/>
              </a:rPr>
              <a:t> Dutch DNA. </a:t>
            </a:r>
            <a:r>
              <a:rPr lang="nl-NL" i="1" err="1">
                <a:solidFill>
                  <a:srgbClr val="0B9D9F"/>
                </a:solidFill>
                <a:latin typeface="HollandSans" pitchFamily="2" charset="0"/>
              </a:rPr>
              <a:t>By</a:t>
            </a:r>
            <a:r>
              <a:rPr lang="nl-NL" i="1">
                <a:solidFill>
                  <a:srgbClr val="0B9D9F"/>
                </a:solidFill>
                <a:latin typeface="HollandSans" pitchFamily="2" charset="0"/>
              </a:rPr>
              <a:t> collaborating </a:t>
            </a:r>
            <a:r>
              <a:rPr lang="nl-NL" i="1" err="1">
                <a:solidFill>
                  <a:srgbClr val="0B9D9F"/>
                </a:solidFill>
                <a:latin typeface="HollandSans" pitchFamily="2" charset="0"/>
              </a:rPr>
              <a:t>with</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best, we </a:t>
            </a:r>
            <a:r>
              <a:rPr lang="nl-NL" i="1" err="1">
                <a:solidFill>
                  <a:srgbClr val="0B9D9F"/>
                </a:solidFill>
                <a:latin typeface="HollandSans" pitchFamily="2" charset="0"/>
              </a:rPr>
              <a:t>can</a:t>
            </a:r>
            <a:r>
              <a:rPr lang="nl-NL" i="1">
                <a:solidFill>
                  <a:srgbClr val="0B9D9F"/>
                </a:solidFill>
                <a:latin typeface="HollandSans" pitchFamily="2" charset="0"/>
              </a:rPr>
              <a:t> </a:t>
            </a:r>
            <a:r>
              <a:rPr lang="nl-NL" i="1" err="1">
                <a:solidFill>
                  <a:srgbClr val="0B9D9F"/>
                </a:solidFill>
                <a:latin typeface="HollandSans" pitchFamily="2" charset="0"/>
              </a:rPr>
              <a:t>identify</a:t>
            </a:r>
            <a:r>
              <a:rPr lang="nl-NL" i="1">
                <a:solidFill>
                  <a:srgbClr val="0B9D9F"/>
                </a:solidFill>
                <a:latin typeface="HollandSans" pitchFamily="2" charset="0"/>
              </a:rPr>
              <a:t> </a:t>
            </a:r>
            <a:r>
              <a:rPr lang="nl-NL" i="1" err="1">
                <a:solidFill>
                  <a:srgbClr val="0B9D9F"/>
                </a:solidFill>
                <a:latin typeface="HollandSans" pitchFamily="2" charset="0"/>
              </a:rPr>
              <a:t>innovative</a:t>
            </a:r>
            <a:r>
              <a:rPr lang="nl-NL" i="1">
                <a:solidFill>
                  <a:srgbClr val="0B9D9F"/>
                </a:solidFill>
                <a:latin typeface="HollandSans" pitchFamily="2" charset="0"/>
              </a:rPr>
              <a:t> </a:t>
            </a:r>
            <a:r>
              <a:rPr lang="nl-NL" i="1" err="1">
                <a:solidFill>
                  <a:srgbClr val="0B9D9F"/>
                </a:solidFill>
                <a:latin typeface="HollandSans" pitchFamily="2" charset="0"/>
              </a:rPr>
              <a:t>solutions</a:t>
            </a:r>
            <a:r>
              <a:rPr lang="nl-NL" i="1">
                <a:solidFill>
                  <a:srgbClr val="0B9D9F"/>
                </a:solidFill>
                <a:latin typeface="HollandSans" pitchFamily="2" charset="0"/>
              </a:rPr>
              <a:t> </a:t>
            </a:r>
            <a:r>
              <a:rPr lang="nl-NL" i="1" err="1">
                <a:solidFill>
                  <a:srgbClr val="0B9D9F"/>
                </a:solidFill>
                <a:latin typeface="HollandSans" pitchFamily="2" charset="0"/>
              </a:rPr>
              <a:t>that</a:t>
            </a:r>
            <a:r>
              <a:rPr lang="nl-NL" i="1">
                <a:solidFill>
                  <a:srgbClr val="0B9D9F"/>
                </a:solidFill>
                <a:latin typeface="HollandSans" pitchFamily="2" charset="0"/>
              </a:rPr>
              <a:t> matter. </a:t>
            </a:r>
            <a:r>
              <a:rPr lang="nl-NL" i="1" err="1">
                <a:solidFill>
                  <a:srgbClr val="0B9D9F"/>
                </a:solidFill>
                <a:latin typeface="HollandSans" pitchFamily="2" charset="0"/>
              </a:rPr>
              <a:t>Join</a:t>
            </a:r>
            <a:r>
              <a:rPr lang="nl-NL" i="1">
                <a:solidFill>
                  <a:srgbClr val="0B9D9F"/>
                </a:solidFill>
                <a:latin typeface="HollandSans" pitchFamily="2" charset="0"/>
              </a:rPr>
              <a:t> </a:t>
            </a:r>
            <a:r>
              <a:rPr lang="nl-NL" i="1" err="1">
                <a:solidFill>
                  <a:srgbClr val="0B9D9F"/>
                </a:solidFill>
                <a:latin typeface="HollandSans" pitchFamily="2" charset="0"/>
              </a:rPr>
              <a:t>us</a:t>
            </a:r>
            <a:r>
              <a:rPr lang="nl-NL" i="1">
                <a:solidFill>
                  <a:srgbClr val="0B9D9F"/>
                </a:solidFill>
                <a:latin typeface="HollandSans" pitchFamily="2" charset="0"/>
              </a:rPr>
              <a:t> in </a:t>
            </a:r>
            <a:r>
              <a:rPr lang="nl-NL" i="1" err="1">
                <a:solidFill>
                  <a:srgbClr val="0B9D9F"/>
                </a:solidFill>
                <a:latin typeface="HollandSans" pitchFamily="2" charset="0"/>
              </a:rPr>
              <a:t>innovating</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future</a:t>
            </a:r>
            <a:r>
              <a:rPr lang="nl-NL" i="1">
                <a:solidFill>
                  <a:srgbClr val="0B9D9F"/>
                </a:solidFill>
                <a:latin typeface="HollandSans" pitchFamily="2" charset="0"/>
              </a:rPr>
              <a:t> of health, </a:t>
            </a:r>
            <a:r>
              <a:rPr lang="nl-NL" i="1" err="1">
                <a:solidFill>
                  <a:srgbClr val="0B9D9F"/>
                </a:solidFill>
                <a:latin typeface="HollandSans" pitchFamily="2" charset="0"/>
              </a:rPr>
              <a:t>for</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benefit of </a:t>
            </a:r>
            <a:r>
              <a:rPr lang="nl-NL" i="1" err="1">
                <a:solidFill>
                  <a:srgbClr val="0B9D9F"/>
                </a:solidFill>
                <a:latin typeface="HollandSans" pitchFamily="2" charset="0"/>
              </a:rPr>
              <a:t>patients</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society at large.</a:t>
            </a:r>
            <a:endParaRPr lang="nl-NL" i="1">
              <a:solidFill>
                <a:srgbClr val="0B9D9F"/>
              </a:solidFill>
              <a:latin typeface="HollandSans" pitchFamily="2" charset="0"/>
              <a:cs typeface="Calibri"/>
            </a:endParaRPr>
          </a:p>
        </p:txBody>
      </p:sp>
      <p:sp>
        <p:nvSpPr>
          <p:cNvPr id="12" name="Tekstvak 11">
            <a:extLst>
              <a:ext uri="{FF2B5EF4-FFF2-40B4-BE49-F238E27FC236}">
                <a16:creationId xmlns:a16="http://schemas.microsoft.com/office/drawing/2014/main" id="{5B68E32D-FBA2-74E9-4BC1-8EEE76343287}"/>
              </a:ext>
            </a:extLst>
          </p:cNvPr>
          <p:cNvSpPr txBox="1"/>
          <p:nvPr/>
        </p:nvSpPr>
        <p:spPr>
          <a:xfrm>
            <a:off x="2153771" y="3055845"/>
            <a:ext cx="4825253"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Calibri"/>
              <a:buChar char="-"/>
            </a:pPr>
            <a:r>
              <a:rPr lang="en-US" sz="1200">
                <a:solidFill>
                  <a:srgbClr val="8B8B8B"/>
                </a:solidFill>
                <a:latin typeface="HollandSans" pitchFamily="2" charset="0"/>
              </a:rPr>
              <a:t>Hans </a:t>
            </a:r>
            <a:r>
              <a:rPr lang="en-US" sz="1200" err="1">
                <a:solidFill>
                  <a:srgbClr val="8B8B8B"/>
                </a:solidFill>
                <a:latin typeface="HollandSans" pitchFamily="2" charset="0"/>
              </a:rPr>
              <a:t>Schikan</a:t>
            </a:r>
            <a:br>
              <a:rPr lang="en-US" sz="1200">
                <a:solidFill>
                  <a:srgbClr val="8B8B8B"/>
                </a:solidFill>
                <a:latin typeface="HollandSans" pitchFamily="2" charset="0"/>
                <a:cs typeface="Calibri"/>
              </a:rPr>
            </a:br>
            <a:r>
              <a:rPr lang="en-US" sz="1200">
                <a:solidFill>
                  <a:srgbClr val="8B8B8B"/>
                </a:solidFill>
                <a:latin typeface="HollandSans" pitchFamily="2" charset="0"/>
                <a:cs typeface="Calibri"/>
              </a:rPr>
              <a:t>Top Team member, Top Sector Life Sciences &amp; Health (</a:t>
            </a:r>
            <a:r>
              <a:rPr lang="en-US" sz="1200" err="1">
                <a:solidFill>
                  <a:srgbClr val="8B8B8B"/>
                </a:solidFill>
                <a:latin typeface="HollandSans" pitchFamily="2" charset="0"/>
                <a:cs typeface="Calibri"/>
              </a:rPr>
              <a:t>Health~Holland</a:t>
            </a:r>
            <a:r>
              <a:rPr lang="en-US" sz="1200">
                <a:solidFill>
                  <a:srgbClr val="8B8B8B"/>
                </a:solidFill>
                <a:latin typeface="HollandSans" pitchFamily="2" charset="0"/>
                <a:cs typeface="Calibri"/>
              </a:rPr>
              <a:t>)</a:t>
            </a:r>
            <a:endParaRPr lang="en-US" sz="1350">
              <a:latin typeface="HollandSans" pitchFamily="2" charset="0"/>
              <a:cs typeface="Calibri" panose="020F0502020204030204"/>
            </a:endParaRPr>
          </a:p>
        </p:txBody>
      </p:sp>
      <p:pic>
        <p:nvPicPr>
          <p:cNvPr id="13" name="Tijdelijke aanduiding voor inhoud 15" descr="Afbeelding met Menselijk gezicht, persoon, bril, glimlach&#10;&#10;Automatisch gegenereerde beschrijving">
            <a:extLst>
              <a:ext uri="{FF2B5EF4-FFF2-40B4-BE49-F238E27FC236}">
                <a16:creationId xmlns:a16="http://schemas.microsoft.com/office/drawing/2014/main" id="{519ACA50-AA0B-70E1-5D86-7EAE22590F2A}"/>
              </a:ext>
            </a:extLst>
          </p:cNvPr>
          <p:cNvPicPr>
            <a:picLocks noChangeAspect="1"/>
          </p:cNvPicPr>
          <p:nvPr/>
        </p:nvPicPr>
        <p:blipFill rotWithShape="1">
          <a:blip r:embed="rId6"/>
          <a:srcRect t="15889" r="-279" b="62"/>
          <a:stretch/>
        </p:blipFill>
        <p:spPr>
          <a:xfrm>
            <a:off x="124526" y="1497809"/>
            <a:ext cx="1829650" cy="1791718"/>
          </a:xfrm>
          <a:prstGeom prst="rect">
            <a:avLst/>
          </a:prstGeom>
        </p:spPr>
      </p:pic>
      <p:sp>
        <p:nvSpPr>
          <p:cNvPr id="14" name="Tekstvak 13">
            <a:extLst>
              <a:ext uri="{FF2B5EF4-FFF2-40B4-BE49-F238E27FC236}">
                <a16:creationId xmlns:a16="http://schemas.microsoft.com/office/drawing/2014/main" id="{A42D35BD-DF91-9C35-301E-BFD841D2B5C1}"/>
              </a:ext>
            </a:extLst>
          </p:cNvPr>
          <p:cNvSpPr txBox="1"/>
          <p:nvPr/>
        </p:nvSpPr>
        <p:spPr>
          <a:xfrm>
            <a:off x="1779842" y="1058533"/>
            <a:ext cx="693964" cy="569259"/>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5" name="Tekstvak 14">
            <a:extLst>
              <a:ext uri="{FF2B5EF4-FFF2-40B4-BE49-F238E27FC236}">
                <a16:creationId xmlns:a16="http://schemas.microsoft.com/office/drawing/2014/main" id="{8FC093C9-8F67-5149-0593-FC10E7204E63}"/>
              </a:ext>
            </a:extLst>
          </p:cNvPr>
          <p:cNvSpPr txBox="1"/>
          <p:nvPr/>
        </p:nvSpPr>
        <p:spPr>
          <a:xfrm rot="10800000">
            <a:off x="6932718" y="245705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408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8045333A-7F6B-9825-2E59-4AA910FB207D}"/>
              </a:ext>
            </a:extLst>
          </p:cNvPr>
          <p:cNvGrpSpPr/>
          <p:nvPr/>
        </p:nvGrpSpPr>
        <p:grpSpPr>
          <a:xfrm>
            <a:off x="717310" y="1381005"/>
            <a:ext cx="7556228" cy="2969323"/>
            <a:chOff x="455026" y="1517826"/>
            <a:chExt cx="1936879" cy="1207396"/>
          </a:xfrm>
        </p:grpSpPr>
        <p:grpSp>
          <p:nvGrpSpPr>
            <p:cNvPr id="5" name="Groep 4">
              <a:extLst>
                <a:ext uri="{FF2B5EF4-FFF2-40B4-BE49-F238E27FC236}">
                  <a16:creationId xmlns:a16="http://schemas.microsoft.com/office/drawing/2014/main" id="{27DAD116-50BE-4199-48C5-5588234108F2}"/>
                </a:ext>
              </a:extLst>
            </p:cNvPr>
            <p:cNvGrpSpPr/>
            <p:nvPr/>
          </p:nvGrpSpPr>
          <p:grpSpPr>
            <a:xfrm>
              <a:off x="455026" y="1517826"/>
              <a:ext cx="1936879" cy="1207396"/>
              <a:chOff x="457199" y="1518565"/>
              <a:chExt cx="1936879" cy="1207396"/>
            </a:xfrm>
          </p:grpSpPr>
          <p:sp>
            <p:nvSpPr>
              <p:cNvPr id="17" name="Afgeronde rechthoek 16">
                <a:extLst>
                  <a:ext uri="{FF2B5EF4-FFF2-40B4-BE49-F238E27FC236}">
                    <a16:creationId xmlns:a16="http://schemas.microsoft.com/office/drawing/2014/main" id="{85529015-EABA-E0B3-0531-A5BF459ACCF4}"/>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8" name="Afgeronde rechthoek 17">
                <a:extLst>
                  <a:ext uri="{FF2B5EF4-FFF2-40B4-BE49-F238E27FC236}">
                    <a16:creationId xmlns:a16="http://schemas.microsoft.com/office/drawing/2014/main" id="{EBF57792-9BFD-F51D-7A08-CC2D46190995}"/>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9" name="Rechthoek 18">
                <a:extLst>
                  <a:ext uri="{FF2B5EF4-FFF2-40B4-BE49-F238E27FC236}">
                    <a16:creationId xmlns:a16="http://schemas.microsoft.com/office/drawing/2014/main" id="{9339324A-A92F-AF68-425A-9B16D0A798B9}"/>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6" name="Groep 5">
              <a:extLst>
                <a:ext uri="{FF2B5EF4-FFF2-40B4-BE49-F238E27FC236}">
                  <a16:creationId xmlns:a16="http://schemas.microsoft.com/office/drawing/2014/main" id="{F610F4DA-1EA4-E653-C662-2452D2C55CC4}"/>
                </a:ext>
              </a:extLst>
            </p:cNvPr>
            <p:cNvGrpSpPr/>
            <p:nvPr/>
          </p:nvGrpSpPr>
          <p:grpSpPr>
            <a:xfrm>
              <a:off x="455026" y="1517826"/>
              <a:ext cx="1936879" cy="1207396"/>
              <a:chOff x="609599" y="1670965"/>
              <a:chExt cx="1936879" cy="1207396"/>
            </a:xfrm>
          </p:grpSpPr>
          <p:sp>
            <p:nvSpPr>
              <p:cNvPr id="7" name="Afgeronde rechthoek 6">
                <a:extLst>
                  <a:ext uri="{FF2B5EF4-FFF2-40B4-BE49-F238E27FC236}">
                    <a16:creationId xmlns:a16="http://schemas.microsoft.com/office/drawing/2014/main" id="{A8871F19-D601-7C6D-D743-E1DE681086A3}"/>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Afgeronde rechthoek 7">
                <a:extLst>
                  <a:ext uri="{FF2B5EF4-FFF2-40B4-BE49-F238E27FC236}">
                    <a16:creationId xmlns:a16="http://schemas.microsoft.com/office/drawing/2014/main" id="{538F5F78-BBD9-88AD-4A86-7176C72656ED}"/>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51506FCC-91B4-F4B9-BC23-F7B7811AEE05}"/>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sp>
        <p:nvSpPr>
          <p:cNvPr id="20" name="Titel 1">
            <a:extLst>
              <a:ext uri="{FF2B5EF4-FFF2-40B4-BE49-F238E27FC236}">
                <a16:creationId xmlns:a16="http://schemas.microsoft.com/office/drawing/2014/main" id="{ACC2198B-9272-0D0C-D52E-C99666AF3A44}"/>
              </a:ext>
            </a:extLst>
          </p:cNvPr>
          <p:cNvSpPr txBox="1">
            <a:spLocks/>
          </p:cNvSpPr>
          <p:nvPr/>
        </p:nvSpPr>
        <p:spPr>
          <a:xfrm>
            <a:off x="718458" y="438176"/>
            <a:ext cx="653142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Public-Private Partnerships</a:t>
            </a:r>
          </a:p>
        </p:txBody>
      </p:sp>
      <p:pic>
        <p:nvPicPr>
          <p:cNvPr id="21" name="Picture 12">
            <a:extLst>
              <a:ext uri="{FF2B5EF4-FFF2-40B4-BE49-F238E27FC236}">
                <a16:creationId xmlns:a16="http://schemas.microsoft.com/office/drawing/2014/main" id="{3CE18E86-A8DE-E98C-047B-CAF471454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F42A21DC-F576-5F10-1075-DB26BFB1AD82}"/>
              </a:ext>
            </a:extLst>
          </p:cNvPr>
          <p:cNvSpPr txBox="1"/>
          <p:nvPr/>
        </p:nvSpPr>
        <p:spPr>
          <a:xfrm>
            <a:off x="1256979" y="1676880"/>
            <a:ext cx="6244101" cy="2377574"/>
          </a:xfrm>
          <a:prstGeom prst="rect">
            <a:avLst/>
          </a:prstGeom>
          <a:noFill/>
        </p:spPr>
        <p:txBody>
          <a:bodyPr wrap="square">
            <a:spAutoFit/>
          </a:bodyPr>
          <a:lstStyle/>
          <a:p>
            <a:pPr marL="214313" indent="-214313">
              <a:buFont typeface="Arial" panose="020B0604020202020204" pitchFamily="34" charset="0"/>
              <a:buChar char="•"/>
            </a:pPr>
            <a:r>
              <a:rPr lang="nl-NL" sz="1350" dirty="0" err="1">
                <a:solidFill>
                  <a:srgbClr val="8B8B8B"/>
                </a:solidFill>
                <a:latin typeface="HollandSans" pitchFamily="2" charset="0"/>
              </a:rPr>
              <a:t>Cardiovascular</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is </a:t>
            </a:r>
            <a:r>
              <a:rPr lang="nl-NL" sz="1350" dirty="0" err="1">
                <a:solidFill>
                  <a:srgbClr val="8B8B8B"/>
                </a:solidFill>
                <a:latin typeface="HollandSans" pitchFamily="2" charset="0"/>
              </a:rPr>
              <a:t>still</a:t>
            </a:r>
            <a:r>
              <a:rPr lang="nl-NL" sz="1350" dirty="0">
                <a:solidFill>
                  <a:srgbClr val="8B8B8B"/>
                </a:solidFill>
                <a:latin typeface="HollandSans" pitchFamily="2" charset="0"/>
              </a:rPr>
              <a:t> </a:t>
            </a:r>
            <a:r>
              <a:rPr lang="nl-NL" sz="1350" dirty="0" err="1">
                <a:solidFill>
                  <a:srgbClr val="8B8B8B"/>
                </a:solidFill>
                <a:latin typeface="HollandSans" pitchFamily="2" charset="0"/>
              </a:rPr>
              <a:t>one</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biggest</a:t>
            </a:r>
            <a:r>
              <a:rPr lang="nl-NL" sz="1350" dirty="0">
                <a:solidFill>
                  <a:srgbClr val="8B8B8B"/>
                </a:solidFill>
                <a:latin typeface="HollandSans" pitchFamily="2" charset="0"/>
              </a:rPr>
              <a:t> health </a:t>
            </a:r>
            <a:r>
              <a:rPr lang="nl-NL" sz="1350" dirty="0" err="1">
                <a:solidFill>
                  <a:srgbClr val="8B8B8B"/>
                </a:solidFill>
                <a:latin typeface="HollandSans" pitchFamily="2" charset="0"/>
              </a:rPr>
              <a:t>challenges</a:t>
            </a:r>
            <a:r>
              <a:rPr lang="nl-NL" sz="1350" dirty="0">
                <a:solidFill>
                  <a:srgbClr val="8B8B8B"/>
                </a:solidFill>
                <a:latin typeface="HollandSans" pitchFamily="2" charset="0"/>
              </a:rPr>
              <a:t> of </a:t>
            </a:r>
            <a:r>
              <a:rPr lang="nl-NL" sz="1350" dirty="0" err="1">
                <a:solidFill>
                  <a:srgbClr val="8B8B8B"/>
                </a:solidFill>
                <a:latin typeface="HollandSans" pitchFamily="2" charset="0"/>
              </a:rPr>
              <a:t>our</a:t>
            </a:r>
            <a:r>
              <a:rPr lang="nl-NL" sz="1350" dirty="0">
                <a:solidFill>
                  <a:srgbClr val="8B8B8B"/>
                </a:solidFill>
                <a:latin typeface="HollandSans" pitchFamily="2" charset="0"/>
              </a:rPr>
              <a:t> time. </a:t>
            </a:r>
          </a:p>
          <a:p>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The best Dutch </a:t>
            </a:r>
            <a:r>
              <a:rPr lang="nl-NL" sz="1350" dirty="0" err="1">
                <a:solidFill>
                  <a:srgbClr val="8B8B8B"/>
                </a:solidFill>
                <a:latin typeface="HollandSans" pitchFamily="2" charset="0"/>
              </a:rPr>
              <a:t>scientists</a:t>
            </a:r>
            <a:r>
              <a:rPr lang="nl-NL" sz="1350" dirty="0">
                <a:solidFill>
                  <a:srgbClr val="8B8B8B"/>
                </a:solidFill>
                <a:latin typeface="HollandSans" pitchFamily="2" charset="0"/>
              </a:rPr>
              <a:t>, </a:t>
            </a:r>
            <a:r>
              <a:rPr lang="nl-NL" sz="1350" dirty="0" err="1">
                <a:solidFill>
                  <a:srgbClr val="8B8B8B"/>
                </a:solidFill>
                <a:latin typeface="HollandSans" pitchFamily="2" charset="0"/>
              </a:rPr>
              <a:t>twenty-two</a:t>
            </a:r>
            <a:r>
              <a:rPr lang="nl-NL" sz="1350" dirty="0">
                <a:solidFill>
                  <a:srgbClr val="8B8B8B"/>
                </a:solidFill>
                <a:latin typeface="HollandSans" pitchFamily="2" charset="0"/>
              </a:rPr>
              <a:t> </a:t>
            </a:r>
            <a:r>
              <a:rPr lang="nl-NL" sz="1350" dirty="0" err="1">
                <a:solidFill>
                  <a:srgbClr val="8B8B8B"/>
                </a:solidFill>
                <a:latin typeface="HollandSans" pitchFamily="2" charset="0"/>
              </a:rPr>
              <a:t>leading</a:t>
            </a:r>
            <a:r>
              <a:rPr lang="nl-NL" sz="1350" dirty="0">
                <a:solidFill>
                  <a:srgbClr val="8B8B8B"/>
                </a:solidFill>
                <a:latin typeface="HollandSans" pitchFamily="2" charset="0"/>
              </a:rPr>
              <a:t> </a:t>
            </a:r>
            <a:r>
              <a:rPr lang="nl-NL" sz="1350" dirty="0" err="1">
                <a:solidFill>
                  <a:srgbClr val="8B8B8B"/>
                </a:solidFill>
                <a:latin typeface="HollandSans" pitchFamily="2" charset="0"/>
              </a:rPr>
              <a:t>organizations</a:t>
            </a:r>
            <a:r>
              <a:rPr lang="nl-NL" sz="1350" dirty="0">
                <a:solidFill>
                  <a:srgbClr val="8B8B8B"/>
                </a:solidFill>
                <a:latin typeface="HollandSans" pitchFamily="2" charset="0"/>
              </a:rPr>
              <a:t> </a:t>
            </a:r>
            <a:r>
              <a:rPr lang="nl-NL" sz="1350" dirty="0" err="1">
                <a:solidFill>
                  <a:srgbClr val="8B8B8B"/>
                </a:solidFill>
                <a:latin typeface="HollandSans" pitchFamily="2" charset="0"/>
              </a:rPr>
              <a:t>representing</a:t>
            </a:r>
            <a:r>
              <a:rPr lang="nl-NL" sz="1350" dirty="0">
                <a:solidFill>
                  <a:srgbClr val="8B8B8B"/>
                </a:solidFill>
                <a:latin typeface="HollandSans" pitchFamily="2" charset="0"/>
              </a:rPr>
              <a:t> </a:t>
            </a:r>
            <a:r>
              <a:rPr lang="nl-NL" sz="1350" dirty="0" err="1">
                <a:solidFill>
                  <a:srgbClr val="8B8B8B"/>
                </a:solidFill>
                <a:latin typeface="HollandSans" pitchFamily="2" charset="0"/>
              </a:rPr>
              <a:t>patients</a:t>
            </a:r>
            <a:r>
              <a:rPr lang="nl-NL" sz="1350" dirty="0">
                <a:solidFill>
                  <a:srgbClr val="8B8B8B"/>
                </a:solidFill>
                <a:latin typeface="HollandSans" pitchFamily="2" charset="0"/>
              </a:rPr>
              <a:t>, </a:t>
            </a:r>
            <a:r>
              <a:rPr lang="nl-NL" sz="1350" dirty="0" err="1">
                <a:solidFill>
                  <a:srgbClr val="8B8B8B"/>
                </a:solidFill>
                <a:latin typeface="HollandSans" pitchFamily="2" charset="0"/>
              </a:rPr>
              <a:t>academia</a:t>
            </a:r>
            <a:r>
              <a:rPr lang="nl-NL" sz="1350" dirty="0">
                <a:solidFill>
                  <a:srgbClr val="8B8B8B"/>
                </a:solidFill>
                <a:latin typeface="HollandSans" pitchFamily="2" charset="0"/>
              </a:rPr>
              <a:t>, </a:t>
            </a:r>
            <a:r>
              <a:rPr lang="nl-NL" sz="1350" dirty="0" err="1">
                <a:solidFill>
                  <a:srgbClr val="8B8B8B"/>
                </a:solidFill>
                <a:latin typeface="HollandSans" pitchFamily="2" charset="0"/>
              </a:rPr>
              <a:t>healthcare</a:t>
            </a:r>
            <a:r>
              <a:rPr lang="nl-NL" sz="1350" dirty="0">
                <a:solidFill>
                  <a:srgbClr val="8B8B8B"/>
                </a:solidFill>
                <a:latin typeface="HollandSans" pitchFamily="2" charset="0"/>
              </a:rPr>
              <a:t> professionals, </a:t>
            </a:r>
            <a:r>
              <a:rPr lang="nl-NL" sz="1350" dirty="0" err="1">
                <a:solidFill>
                  <a:srgbClr val="8B8B8B"/>
                </a:solidFill>
                <a:latin typeface="HollandSans" pitchFamily="2" charset="0"/>
              </a:rPr>
              <a:t>industry</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government</a:t>
            </a:r>
            <a:r>
              <a:rPr lang="nl-NL" sz="1350" dirty="0">
                <a:solidFill>
                  <a:srgbClr val="8B8B8B"/>
                </a:solidFill>
                <a:latin typeface="HollandSans" pitchFamily="2" charset="0"/>
              </a:rPr>
              <a:t>, have </a:t>
            </a:r>
            <a:r>
              <a:rPr lang="nl-NL" sz="1350" dirty="0" err="1">
                <a:solidFill>
                  <a:srgbClr val="8B8B8B"/>
                </a:solidFill>
                <a:latin typeface="HollandSans" pitchFamily="2" charset="0"/>
              </a:rPr>
              <a:t>joined</a:t>
            </a:r>
            <a:r>
              <a:rPr lang="nl-NL" sz="1350" dirty="0">
                <a:solidFill>
                  <a:srgbClr val="8B8B8B"/>
                </a:solidFill>
                <a:latin typeface="HollandSans" pitchFamily="2" charset="0"/>
              </a:rPr>
              <a:t> </a:t>
            </a:r>
            <a:r>
              <a:rPr lang="nl-NL" sz="1350" dirty="0" err="1">
                <a:solidFill>
                  <a:srgbClr val="8B8B8B"/>
                </a:solidFill>
                <a:latin typeface="HollandSans" pitchFamily="2" charset="0"/>
              </a:rPr>
              <a:t>forces</a:t>
            </a:r>
            <a:r>
              <a:rPr lang="nl-NL" sz="1350" dirty="0">
                <a:solidFill>
                  <a:srgbClr val="8B8B8B"/>
                </a:solidFill>
                <a:latin typeface="HollandSans" pitchFamily="2" charset="0"/>
              </a:rPr>
              <a:t>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establish</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Dutch </a:t>
            </a:r>
            <a:r>
              <a:rPr lang="nl-NL" sz="1350" dirty="0" err="1">
                <a:solidFill>
                  <a:srgbClr val="8B8B8B"/>
                </a:solidFill>
                <a:latin typeface="HollandSans" pitchFamily="2" charset="0"/>
              </a:rPr>
              <a:t>CardioVascular</a:t>
            </a:r>
            <a:r>
              <a:rPr lang="nl-NL" sz="1350" dirty="0">
                <a:solidFill>
                  <a:srgbClr val="8B8B8B"/>
                </a:solidFill>
                <a:latin typeface="HollandSans" pitchFamily="2" charset="0"/>
              </a:rPr>
              <a:t> Alliance (DCVA). </a:t>
            </a:r>
          </a:p>
          <a:p>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The </a:t>
            </a:r>
            <a:r>
              <a:rPr lang="nl-NL" sz="1350" dirty="0" err="1">
                <a:solidFill>
                  <a:srgbClr val="8B8B8B"/>
                </a:solidFill>
                <a:latin typeface="HollandSans" pitchFamily="2" charset="0"/>
              </a:rPr>
              <a:t>ambition</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DCVA is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lower</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cardiovascular</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burden</a:t>
            </a:r>
            <a:r>
              <a:rPr lang="nl-NL" sz="1350" dirty="0">
                <a:solidFill>
                  <a:srgbClr val="8B8B8B"/>
                </a:solidFill>
                <a:latin typeface="HollandSans" pitchFamily="2" charset="0"/>
              </a:rPr>
              <a:t> </a:t>
            </a:r>
            <a:r>
              <a:rPr lang="nl-NL" sz="1350" dirty="0" err="1">
                <a:solidFill>
                  <a:srgbClr val="8B8B8B"/>
                </a:solidFill>
                <a:latin typeface="HollandSans" pitchFamily="2" charset="0"/>
              </a:rPr>
              <a:t>by</a:t>
            </a:r>
            <a:r>
              <a:rPr lang="nl-NL" sz="1350" dirty="0">
                <a:solidFill>
                  <a:srgbClr val="8B8B8B"/>
                </a:solidFill>
                <a:latin typeface="HollandSans" pitchFamily="2" charset="0"/>
              </a:rPr>
              <a:t> 25% in 2030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earlier</a:t>
            </a:r>
            <a:r>
              <a:rPr lang="nl-NL" sz="1350" dirty="0">
                <a:solidFill>
                  <a:srgbClr val="8B8B8B"/>
                </a:solidFill>
                <a:latin typeface="HollandSans" pitchFamily="2" charset="0"/>
              </a:rPr>
              <a:t> </a:t>
            </a:r>
            <a:r>
              <a:rPr lang="nl-NL" sz="1350" dirty="0" err="1">
                <a:solidFill>
                  <a:srgbClr val="8B8B8B"/>
                </a:solidFill>
                <a:latin typeface="HollandSans" pitchFamily="2" charset="0"/>
              </a:rPr>
              <a:t>recognition</a:t>
            </a:r>
            <a:r>
              <a:rPr lang="nl-NL" sz="1350" dirty="0">
                <a:solidFill>
                  <a:srgbClr val="8B8B8B"/>
                </a:solidFill>
                <a:latin typeface="HollandSans" pitchFamily="2" charset="0"/>
              </a:rPr>
              <a:t> of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rapid</a:t>
            </a:r>
            <a:r>
              <a:rPr lang="nl-NL" sz="1350" dirty="0">
                <a:solidFill>
                  <a:srgbClr val="8B8B8B"/>
                </a:solidFill>
                <a:latin typeface="HollandSans" pitchFamily="2" charset="0"/>
              </a:rPr>
              <a:t> </a:t>
            </a:r>
            <a:r>
              <a:rPr lang="nl-NL" sz="1350" dirty="0" err="1">
                <a:solidFill>
                  <a:srgbClr val="8B8B8B"/>
                </a:solidFill>
                <a:latin typeface="HollandSans" pitchFamily="2" charset="0"/>
              </a:rPr>
              <a:t>translation</a:t>
            </a:r>
            <a:r>
              <a:rPr lang="nl-NL" sz="1350" dirty="0">
                <a:solidFill>
                  <a:srgbClr val="8B8B8B"/>
                </a:solidFill>
                <a:latin typeface="HollandSans" pitchFamily="2" charset="0"/>
              </a:rPr>
              <a:t> of excellent </a:t>
            </a:r>
            <a:r>
              <a:rPr lang="nl-NL" sz="1350" dirty="0" err="1">
                <a:solidFill>
                  <a:srgbClr val="8B8B8B"/>
                </a:solidFill>
                <a:latin typeface="HollandSans" pitchFamily="2" charset="0"/>
              </a:rPr>
              <a:t>science</a:t>
            </a:r>
            <a:r>
              <a:rPr lang="nl-NL" sz="1350" dirty="0">
                <a:solidFill>
                  <a:srgbClr val="8B8B8B"/>
                </a:solidFill>
                <a:latin typeface="HollandSans" pitchFamily="2" charset="0"/>
              </a:rPr>
              <a:t> </a:t>
            </a:r>
            <a:r>
              <a:rPr lang="nl-NL" sz="1350" dirty="0" err="1">
                <a:solidFill>
                  <a:srgbClr val="8B8B8B"/>
                </a:solidFill>
                <a:latin typeface="HollandSans" pitchFamily="2" charset="0"/>
              </a:rPr>
              <a:t>into</a:t>
            </a:r>
            <a:r>
              <a:rPr lang="nl-NL" sz="1350" dirty="0">
                <a:solidFill>
                  <a:srgbClr val="8B8B8B"/>
                </a:solidFill>
                <a:latin typeface="HollandSans" pitchFamily="2" charset="0"/>
              </a:rPr>
              <a:t> health </a:t>
            </a:r>
            <a:r>
              <a:rPr lang="nl-NL" sz="1350" dirty="0" err="1">
                <a:solidFill>
                  <a:srgbClr val="8B8B8B"/>
                </a:solidFill>
                <a:latin typeface="HollandSans" pitchFamily="2" charset="0"/>
              </a:rPr>
              <a:t>improvement</a:t>
            </a:r>
            <a:r>
              <a:rPr lang="nl-NL" sz="1350" dirty="0">
                <a:solidFill>
                  <a:srgbClr val="8B8B8B"/>
                </a:solidFill>
                <a:latin typeface="HollandSans" pitchFamily="2" charset="0"/>
              </a:rPr>
              <a:t>.</a:t>
            </a:r>
          </a:p>
          <a:p>
            <a:endParaRPr lang="nl-NL" sz="1350" dirty="0"/>
          </a:p>
        </p:txBody>
      </p:sp>
      <p:pic>
        <p:nvPicPr>
          <p:cNvPr id="23" name="Afbeelding 22" descr="Afbeelding met tekst, Lettertype, Graphics, logo&#10;&#10;Automatisch gegenereerde beschrijving">
            <a:extLst>
              <a:ext uri="{FF2B5EF4-FFF2-40B4-BE49-F238E27FC236}">
                <a16:creationId xmlns:a16="http://schemas.microsoft.com/office/drawing/2014/main" id="{DD5768FD-D4CF-6592-43EE-C018E41B8531}"/>
              </a:ext>
            </a:extLst>
          </p:cNvPr>
          <p:cNvPicPr>
            <a:picLocks noChangeAspect="1"/>
          </p:cNvPicPr>
          <p:nvPr/>
        </p:nvPicPr>
        <p:blipFill>
          <a:blip r:embed="rId4"/>
          <a:stretch>
            <a:fillRect/>
          </a:stretch>
        </p:blipFill>
        <p:spPr>
          <a:xfrm>
            <a:off x="298176" y="1004666"/>
            <a:ext cx="1917606" cy="590778"/>
          </a:xfrm>
          <a:prstGeom prst="rect">
            <a:avLst/>
          </a:prstGeom>
        </p:spPr>
      </p:pic>
    </p:spTree>
    <p:extLst>
      <p:ext uri="{BB962C8B-B14F-4D97-AF65-F5344CB8AC3E}">
        <p14:creationId xmlns:p14="http://schemas.microsoft.com/office/powerpoint/2010/main" val="3136811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a:extLst>
              <a:ext uri="{FF2B5EF4-FFF2-40B4-BE49-F238E27FC236}">
                <a16:creationId xmlns:a16="http://schemas.microsoft.com/office/drawing/2014/main" id="{3CE18E86-A8DE-E98C-047B-CAF471454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4EBDC60-7583-A096-E6D2-B9868AF59550}"/>
              </a:ext>
            </a:extLst>
          </p:cNvPr>
          <p:cNvSpPr txBox="1">
            <a:spLocks/>
          </p:cNvSpPr>
          <p:nvPr/>
        </p:nvSpPr>
        <p:spPr>
          <a:xfrm>
            <a:off x="718458" y="438176"/>
            <a:ext cx="653142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Public-Private Partnerships</a:t>
            </a:r>
          </a:p>
        </p:txBody>
      </p:sp>
      <p:pic>
        <p:nvPicPr>
          <p:cNvPr id="3" name="Picture 12">
            <a:extLst>
              <a:ext uri="{FF2B5EF4-FFF2-40B4-BE49-F238E27FC236}">
                <a16:creationId xmlns:a16="http://schemas.microsoft.com/office/drawing/2014/main" id="{11A8CC0A-4B07-672B-5B57-030CCEBB2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CE82B590-75D0-C391-A0A4-6A48FAC536E2}"/>
              </a:ext>
            </a:extLst>
          </p:cNvPr>
          <p:cNvGrpSpPr/>
          <p:nvPr/>
        </p:nvGrpSpPr>
        <p:grpSpPr>
          <a:xfrm>
            <a:off x="718458" y="1185289"/>
            <a:ext cx="7556228" cy="3324319"/>
            <a:chOff x="455026" y="1517826"/>
            <a:chExt cx="1936879" cy="1207396"/>
          </a:xfrm>
        </p:grpSpPr>
        <p:grpSp>
          <p:nvGrpSpPr>
            <p:cNvPr id="10" name="Groep 9">
              <a:extLst>
                <a:ext uri="{FF2B5EF4-FFF2-40B4-BE49-F238E27FC236}">
                  <a16:creationId xmlns:a16="http://schemas.microsoft.com/office/drawing/2014/main" id="{AC8EAFA1-B6E5-14A5-DF01-7AD223FCEE99}"/>
                </a:ext>
              </a:extLst>
            </p:cNvPr>
            <p:cNvGrpSpPr/>
            <p:nvPr/>
          </p:nvGrpSpPr>
          <p:grpSpPr>
            <a:xfrm>
              <a:off x="455026" y="1517826"/>
              <a:ext cx="1936879" cy="1207396"/>
              <a:chOff x="457199" y="1518565"/>
              <a:chExt cx="1936879" cy="1207396"/>
            </a:xfrm>
          </p:grpSpPr>
          <p:sp>
            <p:nvSpPr>
              <p:cNvPr id="15" name="Afgeronde rechthoek 14">
                <a:extLst>
                  <a:ext uri="{FF2B5EF4-FFF2-40B4-BE49-F238E27FC236}">
                    <a16:creationId xmlns:a16="http://schemas.microsoft.com/office/drawing/2014/main" id="{481AE44F-A4D5-1A9B-FF6B-053DF853B923}"/>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4" name="Afgeronde rechthoek 23">
                <a:extLst>
                  <a:ext uri="{FF2B5EF4-FFF2-40B4-BE49-F238E27FC236}">
                    <a16:creationId xmlns:a16="http://schemas.microsoft.com/office/drawing/2014/main" id="{E9989605-1D61-E761-1631-FE8BE0E33953}"/>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EC9957FA-80B5-643E-E301-B9A610A56855}"/>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1" name="Groep 10">
              <a:extLst>
                <a:ext uri="{FF2B5EF4-FFF2-40B4-BE49-F238E27FC236}">
                  <a16:creationId xmlns:a16="http://schemas.microsoft.com/office/drawing/2014/main" id="{9BA96045-DC5D-8F2D-3663-0CED305E4419}"/>
                </a:ext>
              </a:extLst>
            </p:cNvPr>
            <p:cNvGrpSpPr/>
            <p:nvPr/>
          </p:nvGrpSpPr>
          <p:grpSpPr>
            <a:xfrm>
              <a:off x="455026" y="1517826"/>
              <a:ext cx="1936879" cy="1207396"/>
              <a:chOff x="609599" y="1670965"/>
              <a:chExt cx="1936879" cy="1207396"/>
            </a:xfrm>
          </p:grpSpPr>
          <p:sp>
            <p:nvSpPr>
              <p:cNvPr id="12" name="Afgeronde rechthoek 11">
                <a:extLst>
                  <a:ext uri="{FF2B5EF4-FFF2-40B4-BE49-F238E27FC236}">
                    <a16:creationId xmlns:a16="http://schemas.microsoft.com/office/drawing/2014/main" id="{D253AEB6-5475-8D24-61D0-5D089E51B093}"/>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Afgeronde rechthoek 12">
                <a:extLst>
                  <a:ext uri="{FF2B5EF4-FFF2-40B4-BE49-F238E27FC236}">
                    <a16:creationId xmlns:a16="http://schemas.microsoft.com/office/drawing/2014/main" id="{E8763E13-F52F-27EA-FC8F-05E4887CC770}"/>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4" name="Rechthoek 13">
                <a:extLst>
                  <a:ext uri="{FF2B5EF4-FFF2-40B4-BE49-F238E27FC236}">
                    <a16:creationId xmlns:a16="http://schemas.microsoft.com/office/drawing/2014/main" id="{D5A0FF9D-5A16-4254-A0D0-4BB1CE6AE1B6}"/>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sp>
        <p:nvSpPr>
          <p:cNvPr id="26" name="Tekstvak 25">
            <a:extLst>
              <a:ext uri="{FF2B5EF4-FFF2-40B4-BE49-F238E27FC236}">
                <a16:creationId xmlns:a16="http://schemas.microsoft.com/office/drawing/2014/main" id="{9A3AE968-1F6E-551B-40B2-6840169F41D9}"/>
              </a:ext>
            </a:extLst>
          </p:cNvPr>
          <p:cNvSpPr txBox="1"/>
          <p:nvPr/>
        </p:nvSpPr>
        <p:spPr>
          <a:xfrm>
            <a:off x="1383359" y="1719618"/>
            <a:ext cx="6529874" cy="2585323"/>
          </a:xfrm>
          <a:prstGeom prst="rect">
            <a:avLst/>
          </a:prstGeom>
          <a:noFill/>
        </p:spPr>
        <p:txBody>
          <a:bodyPr wrap="square">
            <a:spAutoFit/>
          </a:bodyPr>
          <a:lstStyle/>
          <a:p>
            <a:pPr marL="214313" indent="-214313">
              <a:buFont typeface="Arial" panose="020B0604020202020204" pitchFamily="34" charset="0"/>
              <a:buChar char="•"/>
            </a:pPr>
            <a:r>
              <a:rPr lang="nl-NL" sz="1350" err="1">
                <a:solidFill>
                  <a:srgbClr val="8B8B8B"/>
                </a:solidFill>
                <a:latin typeface="HollandSans" pitchFamily="2" charset="0"/>
              </a:rPr>
              <a:t>RegMed</a:t>
            </a:r>
            <a:r>
              <a:rPr lang="nl-NL" sz="1350">
                <a:solidFill>
                  <a:srgbClr val="8B8B8B"/>
                </a:solidFill>
                <a:latin typeface="HollandSans" pitchFamily="2" charset="0"/>
              </a:rPr>
              <a:t> XB is a virtual </a:t>
            </a:r>
            <a:r>
              <a:rPr lang="nl-NL" sz="1350" err="1">
                <a:solidFill>
                  <a:srgbClr val="8B8B8B"/>
                </a:solidFill>
                <a:latin typeface="HollandSans" pitchFamily="2" charset="0"/>
              </a:rPr>
              <a:t>institute</a:t>
            </a:r>
            <a:r>
              <a:rPr lang="nl-NL" sz="1350">
                <a:solidFill>
                  <a:srgbClr val="8B8B8B"/>
                </a:solidFill>
                <a:latin typeface="HollandSans" pitchFamily="2" charset="0"/>
              </a:rPr>
              <a:t> </a:t>
            </a:r>
            <a:r>
              <a:rPr lang="nl-NL" sz="1350" err="1">
                <a:solidFill>
                  <a:srgbClr val="8B8B8B"/>
                </a:solidFill>
                <a:latin typeface="HollandSans" pitchFamily="2" charset="0"/>
              </a:rPr>
              <a:t>that</a:t>
            </a:r>
            <a:r>
              <a:rPr lang="nl-NL" sz="1350">
                <a:solidFill>
                  <a:srgbClr val="8B8B8B"/>
                </a:solidFill>
                <a:latin typeface="HollandSans" pitchFamily="2" charset="0"/>
              </a:rPr>
              <a:t> </a:t>
            </a:r>
            <a:r>
              <a:rPr lang="nl-NL" sz="1350" err="1">
                <a:solidFill>
                  <a:srgbClr val="8B8B8B"/>
                </a:solidFill>
                <a:latin typeface="HollandSans" pitchFamily="2" charset="0"/>
              </a:rPr>
              <a:t>currently</a:t>
            </a:r>
            <a:r>
              <a:rPr lang="nl-NL" sz="1350">
                <a:solidFill>
                  <a:srgbClr val="8B8B8B"/>
                </a:solidFill>
                <a:latin typeface="HollandSans" pitchFamily="2" charset="0"/>
              </a:rPr>
              <a:t> </a:t>
            </a:r>
            <a:r>
              <a:rPr lang="nl-NL" sz="1350" err="1">
                <a:solidFill>
                  <a:srgbClr val="8B8B8B"/>
                </a:solidFill>
                <a:latin typeface="HollandSans" pitchFamily="2" charset="0"/>
              </a:rPr>
              <a:t>comprises</a:t>
            </a:r>
            <a:r>
              <a:rPr lang="nl-NL" sz="1350">
                <a:solidFill>
                  <a:srgbClr val="8B8B8B"/>
                </a:solidFill>
                <a:latin typeface="HollandSans" pitchFamily="2" charset="0"/>
              </a:rPr>
              <a:t> Dutch </a:t>
            </a:r>
            <a:r>
              <a:rPr lang="nl-NL" sz="1350" err="1">
                <a:solidFill>
                  <a:srgbClr val="8B8B8B"/>
                </a:solidFill>
                <a:latin typeface="HollandSans" pitchFamily="2" charset="0"/>
              </a:rPr>
              <a:t>and</a:t>
            </a:r>
            <a:r>
              <a:rPr lang="nl-NL" sz="1350">
                <a:solidFill>
                  <a:srgbClr val="8B8B8B"/>
                </a:solidFill>
                <a:latin typeface="HollandSans" pitchFamily="2" charset="0"/>
              </a:rPr>
              <a:t> </a:t>
            </a:r>
            <a:r>
              <a:rPr lang="nl-NL" sz="1350" err="1">
                <a:solidFill>
                  <a:srgbClr val="8B8B8B"/>
                </a:solidFill>
                <a:latin typeface="HollandSans" pitchFamily="2" charset="0"/>
              </a:rPr>
              <a:t>Flemish</a:t>
            </a:r>
            <a:r>
              <a:rPr lang="nl-NL" sz="1350">
                <a:solidFill>
                  <a:srgbClr val="8B8B8B"/>
                </a:solidFill>
                <a:latin typeface="HollandSans" pitchFamily="2" charset="0"/>
              </a:rPr>
              <a:t> public (</a:t>
            </a:r>
            <a:r>
              <a:rPr lang="nl-NL" sz="1350" err="1">
                <a:solidFill>
                  <a:srgbClr val="8B8B8B"/>
                </a:solidFill>
                <a:latin typeface="HollandSans" pitchFamily="2" charset="0"/>
              </a:rPr>
              <a:t>universities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a:t>
            </a:r>
            <a:r>
              <a:rPr lang="nl-NL" sz="1350" err="1">
                <a:solidFill>
                  <a:srgbClr val="8B8B8B"/>
                </a:solidFill>
                <a:latin typeface="HollandSans" pitchFamily="2" charset="0"/>
              </a:rPr>
              <a:t>governments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private (health foundations </a:t>
            </a:r>
            <a:r>
              <a:rPr lang="nl-NL" sz="1350" err="1">
                <a:solidFill>
                  <a:srgbClr val="8B8B8B"/>
                </a:solidFill>
                <a:latin typeface="HollandSans" pitchFamily="2" charset="0"/>
              </a:rPr>
              <a:t>and</a:t>
            </a:r>
            <a:r>
              <a:rPr lang="nl-NL" sz="1350">
                <a:solidFill>
                  <a:srgbClr val="8B8B8B"/>
                </a:solidFill>
                <a:latin typeface="HollandSans" pitchFamily="2" charset="0"/>
              </a:rPr>
              <a:t> companies) partners </a:t>
            </a:r>
          </a:p>
          <a:p>
            <a:pPr marL="214313" indent="-214313">
              <a:buFont typeface="Arial" panose="020B0604020202020204" pitchFamily="34" charset="0"/>
              <a:buChar char="•"/>
            </a:pPr>
            <a:endParaRPr lang="nl-NL" sz="1350">
              <a:solidFill>
                <a:srgbClr val="8B8B8B"/>
              </a:solidFill>
              <a:latin typeface="HollandSans" pitchFamily="2" charset="0"/>
            </a:endParaRPr>
          </a:p>
          <a:p>
            <a:pPr marL="214313" indent="-214313">
              <a:buFont typeface="Arial" panose="020B0604020202020204" pitchFamily="34" charset="0"/>
              <a:buChar char="•"/>
            </a:pPr>
            <a:r>
              <a:rPr lang="nl-NL" sz="1350" err="1">
                <a:solidFill>
                  <a:srgbClr val="8B8B8B"/>
                </a:solidFill>
                <a:latin typeface="HollandSans" pitchFamily="2" charset="0"/>
              </a:rPr>
              <a:t>Aim</a:t>
            </a:r>
            <a:r>
              <a:rPr lang="nl-NL" sz="1350">
                <a:solidFill>
                  <a:srgbClr val="8B8B8B"/>
                </a:solidFill>
                <a:latin typeface="HollandSans" pitchFamily="2" charset="0"/>
              </a:rPr>
              <a:t> is </a:t>
            </a:r>
            <a:r>
              <a:rPr lang="nl-NL" sz="1350" err="1">
                <a:solidFill>
                  <a:srgbClr val="8B8B8B"/>
                </a:solidFill>
                <a:latin typeface="HollandSans" pitchFamily="2" charset="0"/>
              </a:rPr>
              <a:t>to</a:t>
            </a:r>
            <a:r>
              <a:rPr lang="nl-NL" sz="1350">
                <a:solidFill>
                  <a:srgbClr val="8B8B8B"/>
                </a:solidFill>
                <a:latin typeface="HollandSans" pitchFamily="2" charset="0"/>
              </a:rPr>
              <a:t> </a:t>
            </a:r>
            <a:r>
              <a:rPr lang="nl-NL" sz="1350" err="1">
                <a:solidFill>
                  <a:srgbClr val="8B8B8B"/>
                </a:solidFill>
                <a:latin typeface="HollandSans" pitchFamily="2" charset="0"/>
              </a:rPr>
              <a:t>develop</a:t>
            </a:r>
            <a:r>
              <a:rPr lang="nl-NL" sz="1350">
                <a:solidFill>
                  <a:srgbClr val="8B8B8B"/>
                </a:solidFill>
                <a:latin typeface="HollandSans" pitchFamily="2" charset="0"/>
              </a:rPr>
              <a:t> </a:t>
            </a:r>
            <a:r>
              <a:rPr lang="nl-NL" sz="1350" err="1">
                <a:solidFill>
                  <a:srgbClr val="8B8B8B"/>
                </a:solidFill>
                <a:latin typeface="HollandSans" pitchFamily="2" charset="0"/>
              </a:rPr>
              <a:t>regenerative</a:t>
            </a:r>
            <a:r>
              <a:rPr lang="nl-NL" sz="1350">
                <a:solidFill>
                  <a:srgbClr val="8B8B8B"/>
                </a:solidFill>
                <a:latin typeface="HollandSans" pitchFamily="2" charset="0"/>
              </a:rPr>
              <a:t> </a:t>
            </a:r>
            <a:r>
              <a:rPr lang="nl-NL" sz="1350" err="1">
                <a:solidFill>
                  <a:srgbClr val="8B8B8B"/>
                </a:solidFill>
                <a:latin typeface="HollandSans" pitchFamily="2" charset="0"/>
              </a:rPr>
              <a:t>medicine</a:t>
            </a:r>
            <a:r>
              <a:rPr lang="nl-NL" sz="1350">
                <a:solidFill>
                  <a:srgbClr val="8B8B8B"/>
                </a:solidFill>
                <a:latin typeface="HollandSans" pitchFamily="2" charset="0"/>
              </a:rPr>
              <a:t> (RM) </a:t>
            </a:r>
            <a:r>
              <a:rPr lang="nl-NL" sz="1350" err="1">
                <a:solidFill>
                  <a:srgbClr val="8B8B8B"/>
                </a:solidFill>
                <a:latin typeface="HollandSans" pitchFamily="2" charset="0"/>
              </a:rPr>
              <a:t>solutions</a:t>
            </a:r>
            <a:r>
              <a:rPr lang="nl-NL" sz="1350">
                <a:solidFill>
                  <a:srgbClr val="8B8B8B"/>
                </a:solidFill>
                <a:latin typeface="HollandSans" pitchFamily="2" charset="0"/>
              </a:rPr>
              <a:t> </a:t>
            </a:r>
            <a:r>
              <a:rPr lang="nl-NL" sz="1350" err="1">
                <a:solidFill>
                  <a:srgbClr val="8B8B8B"/>
                </a:solidFill>
                <a:latin typeface="HollandSans" pitchFamily="2" charset="0"/>
              </a:rPr>
              <a:t>for</a:t>
            </a:r>
            <a:r>
              <a:rPr lang="nl-NL" sz="1350">
                <a:solidFill>
                  <a:srgbClr val="8B8B8B"/>
                </a:solidFill>
                <a:latin typeface="HollandSans" pitchFamily="2" charset="0"/>
              </a:rPr>
              <a:t> </a:t>
            </a:r>
            <a:r>
              <a:rPr lang="nl-NL" sz="1350" err="1">
                <a:solidFill>
                  <a:srgbClr val="8B8B8B"/>
                </a:solidFill>
                <a:latin typeface="HollandSans" pitchFamily="2" charset="0"/>
              </a:rPr>
              <a:t>patients</a:t>
            </a:r>
            <a:r>
              <a:rPr lang="nl-NL" sz="1350">
                <a:solidFill>
                  <a:srgbClr val="8B8B8B"/>
                </a:solidFill>
                <a:latin typeface="HollandSans" pitchFamily="2" charset="0"/>
              </a:rPr>
              <a:t> in order </a:t>
            </a:r>
            <a:r>
              <a:rPr lang="nl-NL" sz="1350" err="1">
                <a:solidFill>
                  <a:srgbClr val="8B8B8B"/>
                </a:solidFill>
                <a:latin typeface="HollandSans" pitchFamily="2" charset="0"/>
              </a:rPr>
              <a:t>to</a:t>
            </a:r>
            <a:r>
              <a:rPr lang="nl-NL" sz="1350">
                <a:solidFill>
                  <a:srgbClr val="8B8B8B"/>
                </a:solidFill>
                <a:latin typeface="HollandSans" pitchFamily="2" charset="0"/>
              </a:rPr>
              <a:t> cure </a:t>
            </a:r>
            <a:r>
              <a:rPr lang="nl-NL" sz="1350" err="1">
                <a:solidFill>
                  <a:srgbClr val="8B8B8B"/>
                </a:solidFill>
                <a:latin typeface="HollandSans" pitchFamily="2" charset="0"/>
              </a:rPr>
              <a:t>chronic</a:t>
            </a:r>
            <a:r>
              <a:rPr lang="nl-NL" sz="1350">
                <a:solidFill>
                  <a:srgbClr val="8B8B8B"/>
                </a:solidFill>
                <a:latin typeface="HollandSans" pitchFamily="2" charset="0"/>
              </a:rPr>
              <a:t> </a:t>
            </a:r>
            <a:r>
              <a:rPr lang="nl-NL" sz="1350" err="1">
                <a:solidFill>
                  <a:srgbClr val="8B8B8B"/>
                </a:solidFill>
                <a:latin typeface="HollandSans" pitchFamily="2" charset="0"/>
              </a:rPr>
              <a:t>diseases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a:t>
            </a:r>
            <a:r>
              <a:rPr lang="nl-NL" sz="1350" err="1">
                <a:solidFill>
                  <a:srgbClr val="8B8B8B"/>
                </a:solidFill>
                <a:latin typeface="HollandSans" pitchFamily="2" charset="0"/>
              </a:rPr>
              <a:t>reduce</a:t>
            </a:r>
            <a:r>
              <a:rPr lang="nl-NL" sz="1350">
                <a:solidFill>
                  <a:srgbClr val="8B8B8B"/>
                </a:solidFill>
                <a:latin typeface="HollandSans" pitchFamily="2" charset="0"/>
              </a:rPr>
              <a:t> </a:t>
            </a:r>
            <a:r>
              <a:rPr lang="nl-NL" sz="1350" err="1">
                <a:solidFill>
                  <a:srgbClr val="8B8B8B"/>
                </a:solidFill>
                <a:latin typeface="HollandSans" pitchFamily="2" charset="0"/>
              </a:rPr>
              <a:t>healthcare</a:t>
            </a:r>
            <a:r>
              <a:rPr lang="nl-NL" sz="1350">
                <a:solidFill>
                  <a:srgbClr val="8B8B8B"/>
                </a:solidFill>
                <a:latin typeface="HollandSans" pitchFamily="2" charset="0"/>
              </a:rPr>
              <a:t> </a:t>
            </a:r>
            <a:r>
              <a:rPr lang="nl-NL" sz="1350" err="1">
                <a:solidFill>
                  <a:srgbClr val="8B8B8B"/>
                </a:solidFill>
                <a:latin typeface="HollandSans" pitchFamily="2" charset="0"/>
              </a:rPr>
              <a:t>expenses</a:t>
            </a:r>
            <a:r>
              <a:rPr lang="nl-NL" sz="1350">
                <a:solidFill>
                  <a:srgbClr val="8B8B8B"/>
                </a:solidFill>
                <a:latin typeface="HollandSans" pitchFamily="2" charset="0"/>
              </a:rPr>
              <a:t>. </a:t>
            </a:r>
          </a:p>
          <a:p>
            <a:pPr marL="214313" indent="-214313">
              <a:buFont typeface="Arial" panose="020B0604020202020204" pitchFamily="34" charset="0"/>
              <a:buChar char="•"/>
            </a:pPr>
            <a:endParaRPr lang="nl-NL" sz="1350">
              <a:solidFill>
                <a:srgbClr val="8B8B8B"/>
              </a:solidFill>
              <a:latin typeface="HollandSans" pitchFamily="2" charset="0"/>
            </a:endParaRPr>
          </a:p>
          <a:p>
            <a:pPr marL="214313" indent="-214313">
              <a:buFont typeface="Arial" panose="020B0604020202020204" pitchFamily="34" charset="0"/>
              <a:buChar char="•"/>
            </a:pPr>
            <a:r>
              <a:rPr lang="nl-NL" sz="1350" err="1">
                <a:solidFill>
                  <a:srgbClr val="8B8B8B"/>
                </a:solidFill>
                <a:latin typeface="HollandSans" pitchFamily="2" charset="0"/>
              </a:rPr>
              <a:t>RegMed</a:t>
            </a:r>
            <a:r>
              <a:rPr lang="nl-NL" sz="1350">
                <a:solidFill>
                  <a:srgbClr val="8B8B8B"/>
                </a:solidFill>
                <a:latin typeface="HollandSans" pitchFamily="2" charset="0"/>
              </a:rPr>
              <a:t> XB </a:t>
            </a:r>
            <a:r>
              <a:rPr lang="nl-NL" sz="1350" err="1">
                <a:solidFill>
                  <a:srgbClr val="8B8B8B"/>
                </a:solidFill>
                <a:latin typeface="HollandSans" pitchFamily="2" charset="0"/>
              </a:rPr>
              <a:t>builds</a:t>
            </a:r>
            <a:r>
              <a:rPr lang="nl-NL" sz="1350">
                <a:solidFill>
                  <a:srgbClr val="8B8B8B"/>
                </a:solidFill>
                <a:latin typeface="HollandSans" pitchFamily="2" charset="0"/>
              </a:rPr>
              <a:t> a strong RM </a:t>
            </a:r>
            <a:r>
              <a:rPr lang="nl-NL" sz="1350" err="1">
                <a:solidFill>
                  <a:srgbClr val="8B8B8B"/>
                </a:solidFill>
                <a:latin typeface="HollandSans" pitchFamily="2" charset="0"/>
              </a:rPr>
              <a:t>ecosystem</a:t>
            </a:r>
            <a:r>
              <a:rPr lang="nl-NL" sz="1350">
                <a:solidFill>
                  <a:srgbClr val="8B8B8B"/>
                </a:solidFill>
                <a:latin typeface="HollandSans" pitchFamily="2" charset="0"/>
              </a:rPr>
              <a:t> in </a:t>
            </a:r>
            <a:r>
              <a:rPr lang="nl-NL" sz="1350" err="1">
                <a:solidFill>
                  <a:srgbClr val="8B8B8B"/>
                </a:solidFill>
                <a:latin typeface="HollandSans" pitchFamily="2" charset="0"/>
              </a:rPr>
              <a:t>which</a:t>
            </a:r>
            <a:r>
              <a:rPr lang="nl-NL" sz="1350">
                <a:solidFill>
                  <a:srgbClr val="8B8B8B"/>
                </a:solidFill>
                <a:latin typeface="HollandSans" pitchFamily="2" charset="0"/>
              </a:rPr>
              <a:t> </a:t>
            </a:r>
            <a:r>
              <a:rPr lang="nl-NL" sz="1350" err="1">
                <a:solidFill>
                  <a:srgbClr val="8B8B8B"/>
                </a:solidFill>
                <a:latin typeface="HollandSans" pitchFamily="2" charset="0"/>
              </a:rPr>
              <a:t>science</a:t>
            </a:r>
            <a:r>
              <a:rPr lang="nl-NL" sz="1350">
                <a:solidFill>
                  <a:srgbClr val="8B8B8B"/>
                </a:solidFill>
                <a:latin typeface="HollandSans" pitchFamily="2" charset="0"/>
              </a:rPr>
              <a:t> leads </a:t>
            </a:r>
            <a:r>
              <a:rPr lang="nl-NL" sz="1350" err="1">
                <a:solidFill>
                  <a:srgbClr val="8B8B8B"/>
                </a:solidFill>
                <a:latin typeface="HollandSans" pitchFamily="2" charset="0"/>
              </a:rPr>
              <a:t>to</a:t>
            </a:r>
            <a:r>
              <a:rPr lang="nl-NL" sz="1350">
                <a:solidFill>
                  <a:srgbClr val="8B8B8B"/>
                </a:solidFill>
                <a:latin typeface="HollandSans" pitchFamily="2" charset="0"/>
              </a:rPr>
              <a:t> </a:t>
            </a:r>
            <a:r>
              <a:rPr lang="nl-NL" sz="1350" err="1">
                <a:solidFill>
                  <a:srgbClr val="8B8B8B"/>
                </a:solidFill>
                <a:latin typeface="HollandSans" pitchFamily="2" charset="0"/>
              </a:rPr>
              <a:t>innovative</a:t>
            </a:r>
            <a:r>
              <a:rPr lang="nl-NL" sz="1350">
                <a:solidFill>
                  <a:srgbClr val="8B8B8B"/>
                </a:solidFill>
                <a:latin typeface="HollandSans" pitchFamily="2" charset="0"/>
              </a:rPr>
              <a:t> </a:t>
            </a:r>
            <a:r>
              <a:rPr lang="nl-NL" sz="1350" err="1">
                <a:solidFill>
                  <a:srgbClr val="8B8B8B"/>
                </a:solidFill>
                <a:latin typeface="HollandSans" pitchFamily="2" charset="0"/>
              </a:rPr>
              <a:t>products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new </a:t>
            </a:r>
            <a:r>
              <a:rPr lang="nl-NL" sz="1350" err="1">
                <a:solidFill>
                  <a:srgbClr val="8B8B8B"/>
                </a:solidFill>
                <a:latin typeface="HollandSans" pitchFamily="2" charset="0"/>
              </a:rPr>
              <a:t>economic</a:t>
            </a:r>
            <a:r>
              <a:rPr lang="nl-NL" sz="1350">
                <a:solidFill>
                  <a:srgbClr val="8B8B8B"/>
                </a:solidFill>
                <a:latin typeface="HollandSans" pitchFamily="2" charset="0"/>
              </a:rPr>
              <a:t> </a:t>
            </a:r>
            <a:r>
              <a:rPr lang="nl-NL" sz="1350" err="1">
                <a:solidFill>
                  <a:srgbClr val="8B8B8B"/>
                </a:solidFill>
                <a:latin typeface="HollandSans" pitchFamily="2" charset="0"/>
              </a:rPr>
              <a:t>activity</a:t>
            </a:r>
            <a:r>
              <a:rPr lang="nl-NL" sz="1350">
                <a:solidFill>
                  <a:srgbClr val="8B8B8B"/>
                </a:solidFill>
                <a:latin typeface="HollandSans" pitchFamily="2" charset="0"/>
              </a:rPr>
              <a:t>.</a:t>
            </a:r>
          </a:p>
          <a:p>
            <a:r>
              <a:rPr lang="nl-NL" sz="1350">
                <a:solidFill>
                  <a:srgbClr val="8B8B8B"/>
                </a:solidFill>
                <a:latin typeface="HollandSans" pitchFamily="2" charset="0"/>
              </a:rPr>
              <a:t> </a:t>
            </a:r>
          </a:p>
          <a:p>
            <a:pPr marL="214313" indent="-214313">
              <a:buFont typeface="Arial" panose="020B0604020202020204" pitchFamily="34" charset="0"/>
              <a:buChar char="•"/>
            </a:pPr>
            <a:r>
              <a:rPr lang="nl-NL" sz="1350">
                <a:solidFill>
                  <a:srgbClr val="8B8B8B"/>
                </a:solidFill>
                <a:latin typeface="HollandSans" pitchFamily="2" charset="0"/>
              </a:rPr>
              <a:t>New 56 </a:t>
            </a:r>
            <a:r>
              <a:rPr lang="nl-NL" sz="1350" err="1">
                <a:solidFill>
                  <a:srgbClr val="8B8B8B"/>
                </a:solidFill>
                <a:latin typeface="HollandSans" pitchFamily="2" charset="0"/>
              </a:rPr>
              <a:t>million</a:t>
            </a:r>
            <a:r>
              <a:rPr lang="nl-NL" sz="1350">
                <a:solidFill>
                  <a:srgbClr val="8B8B8B"/>
                </a:solidFill>
                <a:latin typeface="HollandSans" pitchFamily="2" charset="0"/>
              </a:rPr>
              <a:t> investment in </a:t>
            </a:r>
            <a:r>
              <a:rPr lang="nl-NL" sz="1350" err="1">
                <a:solidFill>
                  <a:srgbClr val="8B8B8B"/>
                </a:solidFill>
                <a:latin typeface="HollandSans" pitchFamily="2" charset="0"/>
              </a:rPr>
              <a:t>the</a:t>
            </a:r>
            <a:r>
              <a:rPr lang="nl-NL" sz="1350">
                <a:solidFill>
                  <a:srgbClr val="8B8B8B"/>
                </a:solidFill>
                <a:latin typeface="HollandSans" pitchFamily="2" charset="0"/>
              </a:rPr>
              <a:t> National Pilot </a:t>
            </a:r>
            <a:r>
              <a:rPr lang="nl-NL" sz="1350" err="1">
                <a:solidFill>
                  <a:srgbClr val="8B8B8B"/>
                </a:solidFill>
                <a:latin typeface="HollandSans" pitchFamily="2" charset="0"/>
              </a:rPr>
              <a:t>Factory</a:t>
            </a:r>
            <a:r>
              <a:rPr lang="nl-NL" sz="1350">
                <a:solidFill>
                  <a:srgbClr val="8B8B8B"/>
                </a:solidFill>
                <a:latin typeface="HollandSans" pitchFamily="2" charset="0"/>
              </a:rPr>
              <a:t> </a:t>
            </a:r>
            <a:r>
              <a:rPr lang="nl-NL" sz="1350" err="1">
                <a:solidFill>
                  <a:srgbClr val="8B8B8B"/>
                </a:solidFill>
                <a:latin typeface="HollandSans" pitchFamily="2" charset="0"/>
              </a:rPr>
              <a:t>for</a:t>
            </a:r>
            <a:r>
              <a:rPr lang="nl-NL" sz="1350">
                <a:solidFill>
                  <a:srgbClr val="8B8B8B"/>
                </a:solidFill>
                <a:latin typeface="HollandSans" pitchFamily="2" charset="0"/>
              </a:rPr>
              <a:t> </a:t>
            </a:r>
            <a:r>
              <a:rPr lang="nl-NL" sz="1350" err="1">
                <a:solidFill>
                  <a:srgbClr val="8B8B8B"/>
                </a:solidFill>
                <a:latin typeface="HollandSans" pitchFamily="2" charset="0"/>
              </a:rPr>
              <a:t>Regenerative</a:t>
            </a:r>
            <a:r>
              <a:rPr lang="nl-NL" sz="1350">
                <a:solidFill>
                  <a:srgbClr val="8B8B8B"/>
                </a:solidFill>
                <a:latin typeface="HollandSans" pitchFamily="2" charset="0"/>
              </a:rPr>
              <a:t> </a:t>
            </a:r>
            <a:r>
              <a:rPr lang="nl-NL" sz="1350" err="1">
                <a:solidFill>
                  <a:srgbClr val="8B8B8B"/>
                </a:solidFill>
                <a:latin typeface="HollandSans" pitchFamily="2" charset="0"/>
              </a:rPr>
              <a:t>Medicine</a:t>
            </a:r>
            <a:endParaRPr lang="nl-NL" sz="1350">
              <a:solidFill>
                <a:srgbClr val="8B8B8B"/>
              </a:solidFill>
              <a:latin typeface="HollandSans" pitchFamily="2" charset="0"/>
            </a:endParaRPr>
          </a:p>
        </p:txBody>
      </p:sp>
      <p:pic>
        <p:nvPicPr>
          <p:cNvPr id="27" name="Picture 10" descr="Miljoenen naar geneeskundige weefselfabriek en digitale infrastructuur voor  gezondheidsdata | Maastricht University">
            <a:extLst>
              <a:ext uri="{FF2B5EF4-FFF2-40B4-BE49-F238E27FC236}">
                <a16:creationId xmlns:a16="http://schemas.microsoft.com/office/drawing/2014/main" id="{AA62B104-DE79-A0A4-D62F-0659A8B985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05" b="39149"/>
          <a:stretch/>
        </p:blipFill>
        <p:spPr bwMode="auto">
          <a:xfrm>
            <a:off x="305454" y="1015242"/>
            <a:ext cx="1846160" cy="39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490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A8C0EEF8-D910-763F-D7A8-4FA1D8037481}"/>
              </a:ext>
            </a:extLst>
          </p:cNvPr>
          <p:cNvGrpSpPr/>
          <p:nvPr/>
        </p:nvGrpSpPr>
        <p:grpSpPr>
          <a:xfrm>
            <a:off x="717310" y="1221852"/>
            <a:ext cx="7556228" cy="3324319"/>
            <a:chOff x="455026" y="1517826"/>
            <a:chExt cx="1936879" cy="1207396"/>
          </a:xfrm>
        </p:grpSpPr>
        <p:grpSp>
          <p:nvGrpSpPr>
            <p:cNvPr id="16" name="Groep 15">
              <a:extLst>
                <a:ext uri="{FF2B5EF4-FFF2-40B4-BE49-F238E27FC236}">
                  <a16:creationId xmlns:a16="http://schemas.microsoft.com/office/drawing/2014/main" id="{FC98479F-9509-D415-DDAB-964E16D9A25E}"/>
                </a:ext>
              </a:extLst>
            </p:cNvPr>
            <p:cNvGrpSpPr/>
            <p:nvPr/>
          </p:nvGrpSpPr>
          <p:grpSpPr>
            <a:xfrm>
              <a:off x="455026" y="1517826"/>
              <a:ext cx="1936879" cy="1207396"/>
              <a:chOff x="457199" y="1518565"/>
              <a:chExt cx="1936879" cy="1207396"/>
            </a:xfrm>
          </p:grpSpPr>
          <p:sp>
            <p:nvSpPr>
              <p:cNvPr id="20" name="Afgeronde rechthoek 19">
                <a:extLst>
                  <a:ext uri="{FF2B5EF4-FFF2-40B4-BE49-F238E27FC236}">
                    <a16:creationId xmlns:a16="http://schemas.microsoft.com/office/drawing/2014/main" id="{63955006-2A76-12E0-3BB6-3C3E7277EA1A}"/>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2" name="Afgeronde rechthoek 21">
                <a:extLst>
                  <a:ext uri="{FF2B5EF4-FFF2-40B4-BE49-F238E27FC236}">
                    <a16:creationId xmlns:a16="http://schemas.microsoft.com/office/drawing/2014/main" id="{41B7E47E-A6A8-3A61-4139-D267D24FDEA2}"/>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3" name="Rechthoek 22">
                <a:extLst>
                  <a:ext uri="{FF2B5EF4-FFF2-40B4-BE49-F238E27FC236}">
                    <a16:creationId xmlns:a16="http://schemas.microsoft.com/office/drawing/2014/main" id="{D02311C0-2F2A-0425-FFDB-B802385C6D16}"/>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7" name="Groep 16">
              <a:extLst>
                <a:ext uri="{FF2B5EF4-FFF2-40B4-BE49-F238E27FC236}">
                  <a16:creationId xmlns:a16="http://schemas.microsoft.com/office/drawing/2014/main" id="{F625E53A-1D86-6424-6B73-0D7BEC6721E4}"/>
                </a:ext>
              </a:extLst>
            </p:cNvPr>
            <p:cNvGrpSpPr/>
            <p:nvPr/>
          </p:nvGrpSpPr>
          <p:grpSpPr>
            <a:xfrm>
              <a:off x="455026" y="1517826"/>
              <a:ext cx="1936879" cy="1207396"/>
              <a:chOff x="609599" y="1670965"/>
              <a:chExt cx="1936879" cy="1207396"/>
            </a:xfrm>
          </p:grpSpPr>
          <p:sp>
            <p:nvSpPr>
              <p:cNvPr id="18" name="Afgeronde rechthoek 17">
                <a:extLst>
                  <a:ext uri="{FF2B5EF4-FFF2-40B4-BE49-F238E27FC236}">
                    <a16:creationId xmlns:a16="http://schemas.microsoft.com/office/drawing/2014/main" id="{983ADB19-0084-501A-BAD0-E80E55EB3B71}"/>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9" name="Afgeronde rechthoek 18">
                <a:extLst>
                  <a:ext uri="{FF2B5EF4-FFF2-40B4-BE49-F238E27FC236}">
                    <a16:creationId xmlns:a16="http://schemas.microsoft.com/office/drawing/2014/main" id="{4F1704F1-41A6-B23E-A948-7D31CFDF433D}"/>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sp>
        <p:nvSpPr>
          <p:cNvPr id="4" name="Titel 1">
            <a:extLst>
              <a:ext uri="{FF2B5EF4-FFF2-40B4-BE49-F238E27FC236}">
                <a16:creationId xmlns:a16="http://schemas.microsoft.com/office/drawing/2014/main" id="{559B65CD-3A6C-5473-6A9A-10547D4731E5}"/>
              </a:ext>
            </a:extLst>
          </p:cNvPr>
          <p:cNvSpPr txBox="1">
            <a:spLocks/>
          </p:cNvSpPr>
          <p:nvPr/>
        </p:nvSpPr>
        <p:spPr>
          <a:xfrm>
            <a:off x="718458" y="438176"/>
            <a:ext cx="653142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Public-Private Partnerships</a:t>
            </a:r>
          </a:p>
        </p:txBody>
      </p:sp>
      <p:pic>
        <p:nvPicPr>
          <p:cNvPr id="5" name="Picture 12">
            <a:extLst>
              <a:ext uri="{FF2B5EF4-FFF2-40B4-BE49-F238E27FC236}">
                <a16:creationId xmlns:a16="http://schemas.microsoft.com/office/drawing/2014/main" id="{5E5D9AAD-DAE7-77FA-D162-09C8F94B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36">
            <a:extLst>
              <a:ext uri="{FF2B5EF4-FFF2-40B4-BE49-F238E27FC236}">
                <a16:creationId xmlns:a16="http://schemas.microsoft.com/office/drawing/2014/main" id="{A5A2B4E7-EC9A-0DCF-7708-235325B59534}"/>
              </a:ext>
            </a:extLst>
          </p:cNvPr>
          <p:cNvPicPr>
            <a:picLocks noChangeAspect="1"/>
          </p:cNvPicPr>
          <p:nvPr/>
        </p:nvPicPr>
        <p:blipFill>
          <a:blip r:embed="rId4"/>
          <a:stretch>
            <a:fillRect/>
          </a:stretch>
        </p:blipFill>
        <p:spPr>
          <a:xfrm>
            <a:off x="329041" y="866338"/>
            <a:ext cx="1975808" cy="951230"/>
          </a:xfrm>
          <a:prstGeom prst="rect">
            <a:avLst/>
          </a:prstGeom>
        </p:spPr>
      </p:pic>
      <p:sp>
        <p:nvSpPr>
          <p:cNvPr id="7" name="Tekstvak 6">
            <a:extLst>
              <a:ext uri="{FF2B5EF4-FFF2-40B4-BE49-F238E27FC236}">
                <a16:creationId xmlns:a16="http://schemas.microsoft.com/office/drawing/2014/main" id="{C047978A-A93F-CDBA-387C-AA3BA89F9C15}"/>
              </a:ext>
            </a:extLst>
          </p:cNvPr>
          <p:cNvSpPr txBox="1"/>
          <p:nvPr/>
        </p:nvSpPr>
        <p:spPr>
          <a:xfrm>
            <a:off x="1074474" y="1801791"/>
            <a:ext cx="7199065" cy="2585323"/>
          </a:xfrm>
          <a:prstGeom prst="rect">
            <a:avLst/>
          </a:prstGeom>
          <a:noFill/>
        </p:spPr>
        <p:txBody>
          <a:bodyPr wrap="square">
            <a:spAutoFit/>
          </a:bodyPr>
          <a:lstStyle/>
          <a:p>
            <a:pPr marL="214313" indent="-214313">
              <a:buFont typeface="Arial" panose="020B0604020202020204" pitchFamily="34" charset="0"/>
              <a:buChar char="•"/>
            </a:pPr>
            <a:r>
              <a:rPr lang="nl-NL" sz="1350" dirty="0">
                <a:solidFill>
                  <a:srgbClr val="8B8B8B"/>
                </a:solidFill>
                <a:latin typeface="HollandSans" pitchFamily="2" charset="0"/>
              </a:rPr>
              <a:t>ABOARD is a large-</a:t>
            </a:r>
            <a:r>
              <a:rPr lang="nl-NL" sz="1350" dirty="0" err="1">
                <a:solidFill>
                  <a:srgbClr val="8B8B8B"/>
                </a:solidFill>
                <a:latin typeface="HollandSans" pitchFamily="2" charset="0"/>
              </a:rPr>
              <a:t>scale</a:t>
            </a:r>
            <a:r>
              <a:rPr lang="nl-NL" sz="1350" dirty="0">
                <a:solidFill>
                  <a:srgbClr val="8B8B8B"/>
                </a:solidFill>
                <a:latin typeface="HollandSans" pitchFamily="2" charset="0"/>
              </a:rPr>
              <a:t> research project </a:t>
            </a:r>
            <a:r>
              <a:rPr lang="nl-NL" sz="1350" dirty="0" err="1">
                <a:solidFill>
                  <a:srgbClr val="8B8B8B"/>
                </a:solidFill>
                <a:latin typeface="HollandSans" pitchFamily="2" charset="0"/>
              </a:rPr>
              <a:t>carried</a:t>
            </a:r>
            <a:r>
              <a:rPr lang="nl-NL" sz="1350" dirty="0">
                <a:solidFill>
                  <a:srgbClr val="8B8B8B"/>
                </a:solidFill>
                <a:latin typeface="HollandSans" pitchFamily="2" charset="0"/>
              </a:rPr>
              <a:t> out </a:t>
            </a:r>
            <a:r>
              <a:rPr lang="nl-NL" sz="1350" dirty="0" err="1">
                <a:solidFill>
                  <a:srgbClr val="8B8B8B"/>
                </a:solidFill>
                <a:latin typeface="HollandSans" pitchFamily="2" charset="0"/>
              </a:rPr>
              <a:t>by</a:t>
            </a:r>
            <a:r>
              <a:rPr lang="nl-NL" sz="1350" dirty="0">
                <a:solidFill>
                  <a:srgbClr val="8B8B8B"/>
                </a:solidFill>
                <a:latin typeface="HollandSans" pitchFamily="2" charset="0"/>
              </a:rPr>
              <a:t> a </a:t>
            </a:r>
            <a:r>
              <a:rPr lang="nl-NL" sz="1350" dirty="0" err="1">
                <a:solidFill>
                  <a:srgbClr val="8B8B8B"/>
                </a:solidFill>
                <a:latin typeface="HollandSans" pitchFamily="2" charset="0"/>
              </a:rPr>
              <a:t>national</a:t>
            </a:r>
            <a:r>
              <a:rPr lang="nl-NL" sz="1350" dirty="0">
                <a:solidFill>
                  <a:srgbClr val="8B8B8B"/>
                </a:solidFill>
                <a:latin typeface="HollandSans" pitchFamily="2" charset="0"/>
              </a:rPr>
              <a:t>, </a:t>
            </a:r>
            <a:r>
              <a:rPr lang="nl-NL" sz="1350" dirty="0" err="1">
                <a:solidFill>
                  <a:srgbClr val="8B8B8B"/>
                </a:solidFill>
                <a:latin typeface="HollandSans" pitchFamily="2" charset="0"/>
              </a:rPr>
              <a:t>multidisciplinary</a:t>
            </a:r>
            <a:r>
              <a:rPr lang="nl-NL" sz="1350" dirty="0">
                <a:solidFill>
                  <a:srgbClr val="8B8B8B"/>
                </a:solidFill>
                <a:latin typeface="HollandSans" pitchFamily="2" charset="0"/>
              </a:rPr>
              <a:t> consortium. </a:t>
            </a: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ABOARD </a:t>
            </a:r>
            <a:r>
              <a:rPr lang="nl-NL" sz="1350" dirty="0" err="1">
                <a:solidFill>
                  <a:srgbClr val="8B8B8B"/>
                </a:solidFill>
                <a:latin typeface="HollandSans" pitchFamily="2" charset="0"/>
              </a:rPr>
              <a:t>envisions</a:t>
            </a:r>
            <a:r>
              <a:rPr lang="nl-NL" sz="1350" dirty="0">
                <a:solidFill>
                  <a:srgbClr val="8B8B8B"/>
                </a:solidFill>
                <a:latin typeface="HollandSans" pitchFamily="2" charset="0"/>
              </a:rPr>
              <a:t> a </a:t>
            </a:r>
            <a:r>
              <a:rPr lang="nl-NL" sz="1350" dirty="0" err="1">
                <a:solidFill>
                  <a:srgbClr val="8B8B8B"/>
                </a:solidFill>
                <a:latin typeface="HollandSans" pitchFamily="2" charset="0"/>
              </a:rPr>
              <a:t>future</a:t>
            </a:r>
            <a:r>
              <a:rPr lang="nl-NL" sz="1350" dirty="0">
                <a:solidFill>
                  <a:srgbClr val="8B8B8B"/>
                </a:solidFill>
                <a:latin typeface="HollandSans" pitchFamily="2" charset="0"/>
              </a:rPr>
              <a:t> </a:t>
            </a:r>
            <a:r>
              <a:rPr lang="nl-NL" sz="1350" dirty="0" err="1">
                <a:solidFill>
                  <a:srgbClr val="8B8B8B"/>
                </a:solidFill>
                <a:latin typeface="HollandSans" pitchFamily="2" charset="0"/>
              </a:rPr>
              <a:t>with</a:t>
            </a:r>
            <a:r>
              <a:rPr lang="nl-NL" sz="1350" dirty="0">
                <a:solidFill>
                  <a:srgbClr val="8B8B8B"/>
                </a:solidFill>
                <a:latin typeface="HollandSans" pitchFamily="2" charset="0"/>
              </a:rPr>
              <a:t> </a:t>
            </a:r>
            <a:r>
              <a:rPr lang="nl-NL" sz="1350" dirty="0" err="1">
                <a:solidFill>
                  <a:srgbClr val="8B8B8B"/>
                </a:solidFill>
                <a:latin typeface="HollandSans" pitchFamily="2" charset="0"/>
              </a:rPr>
              <a:t>individualized</a:t>
            </a:r>
            <a:r>
              <a:rPr lang="nl-NL" sz="1350" dirty="0">
                <a:solidFill>
                  <a:srgbClr val="8B8B8B"/>
                </a:solidFill>
                <a:latin typeface="HollandSans" pitchFamily="2" charset="0"/>
              </a:rPr>
              <a:t> prevention </a:t>
            </a:r>
            <a:r>
              <a:rPr lang="nl-NL" sz="1350" dirty="0" err="1">
                <a:solidFill>
                  <a:srgbClr val="8B8B8B"/>
                </a:solidFill>
                <a:latin typeface="HollandSans" pitchFamily="2" charset="0"/>
              </a:rPr>
              <a:t>encompassing</a:t>
            </a:r>
            <a:r>
              <a:rPr lang="nl-NL" sz="1350" dirty="0">
                <a:solidFill>
                  <a:srgbClr val="8B8B8B"/>
                </a:solidFill>
                <a:latin typeface="HollandSans" pitchFamily="2" charset="0"/>
              </a:rPr>
              <a:t> </a:t>
            </a:r>
            <a:r>
              <a:rPr lang="nl-NL" sz="1350" dirty="0" err="1">
                <a:solidFill>
                  <a:srgbClr val="8B8B8B"/>
                </a:solidFill>
                <a:latin typeface="HollandSans" pitchFamily="2" charset="0"/>
              </a:rPr>
              <a:t>tailored</a:t>
            </a:r>
            <a:r>
              <a:rPr lang="nl-NL" sz="1350" dirty="0">
                <a:solidFill>
                  <a:srgbClr val="8B8B8B"/>
                </a:solidFill>
                <a:latin typeface="HollandSans" pitchFamily="2" charset="0"/>
              </a:rPr>
              <a:t> </a:t>
            </a:r>
            <a:r>
              <a:rPr lang="nl-NL" sz="1350" dirty="0" err="1">
                <a:solidFill>
                  <a:srgbClr val="8B8B8B"/>
                </a:solidFill>
                <a:latin typeface="HollandSans" pitchFamily="2" charset="0"/>
              </a:rPr>
              <a:t>combinations</a:t>
            </a:r>
            <a:r>
              <a:rPr lang="nl-NL" sz="1350" dirty="0">
                <a:solidFill>
                  <a:srgbClr val="8B8B8B"/>
                </a:solidFill>
                <a:latin typeface="HollandSans" pitchFamily="2" charset="0"/>
              </a:rPr>
              <a:t> of lifestyle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modifying</a:t>
            </a:r>
            <a:r>
              <a:rPr lang="nl-NL" sz="1350" dirty="0">
                <a:solidFill>
                  <a:srgbClr val="8B8B8B"/>
                </a:solidFill>
                <a:latin typeface="HollandSans" pitchFamily="2" charset="0"/>
              </a:rPr>
              <a:t> </a:t>
            </a:r>
            <a:r>
              <a:rPr lang="nl-NL" sz="1350" dirty="0" err="1">
                <a:solidFill>
                  <a:srgbClr val="8B8B8B"/>
                </a:solidFill>
                <a:latin typeface="HollandSans" pitchFamily="2" charset="0"/>
              </a:rPr>
              <a:t>interventions</a:t>
            </a:r>
            <a:r>
              <a:rPr lang="nl-NL" sz="1350" dirty="0">
                <a:solidFill>
                  <a:srgbClr val="8B8B8B"/>
                </a:solidFill>
                <a:latin typeface="HollandSans" pitchFamily="2" charset="0"/>
              </a:rPr>
              <a:t>. </a:t>
            </a: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close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project, ABOARD has </a:t>
            </a:r>
            <a:r>
              <a:rPr lang="nl-NL" sz="1350" dirty="0" err="1">
                <a:solidFill>
                  <a:srgbClr val="8B8B8B"/>
                </a:solidFill>
                <a:latin typeface="HollandSans" pitchFamily="2" charset="0"/>
              </a:rPr>
              <a:t>paved</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way </a:t>
            </a:r>
            <a:r>
              <a:rPr lang="nl-NL" sz="1350" dirty="0" err="1">
                <a:solidFill>
                  <a:srgbClr val="8B8B8B"/>
                </a:solidFill>
                <a:latin typeface="HollandSans" pitchFamily="2" charset="0"/>
              </a:rPr>
              <a:t>for</a:t>
            </a:r>
            <a:r>
              <a:rPr lang="nl-NL" sz="1350" dirty="0">
                <a:solidFill>
                  <a:srgbClr val="8B8B8B"/>
                </a:solidFill>
                <a:latin typeface="HollandSans" pitchFamily="2" charset="0"/>
              </a:rPr>
              <a:t> a </a:t>
            </a:r>
            <a:r>
              <a:rPr lang="nl-NL" sz="1350" dirty="0" err="1">
                <a:solidFill>
                  <a:srgbClr val="8B8B8B"/>
                </a:solidFill>
                <a:latin typeface="HollandSans" pitchFamily="2" charset="0"/>
              </a:rPr>
              <a:t>personalized</a:t>
            </a:r>
            <a:r>
              <a:rPr lang="nl-NL" sz="1350" dirty="0">
                <a:solidFill>
                  <a:srgbClr val="8B8B8B"/>
                </a:solidFill>
                <a:latin typeface="HollandSans" pitchFamily="2" charset="0"/>
              </a:rPr>
              <a:t> </a:t>
            </a:r>
            <a:r>
              <a:rPr lang="nl-NL" sz="1350" dirty="0" err="1">
                <a:solidFill>
                  <a:srgbClr val="8B8B8B"/>
                </a:solidFill>
                <a:latin typeface="HollandSans" pitchFamily="2" charset="0"/>
              </a:rPr>
              <a:t>medicine</a:t>
            </a:r>
            <a:r>
              <a:rPr lang="nl-NL" sz="1350" dirty="0">
                <a:solidFill>
                  <a:srgbClr val="8B8B8B"/>
                </a:solidFill>
                <a:latin typeface="HollandSans" pitchFamily="2" charset="0"/>
              </a:rPr>
              <a:t> approach </a:t>
            </a:r>
            <a:r>
              <a:rPr lang="nl-NL" sz="1350" dirty="0" err="1">
                <a:solidFill>
                  <a:srgbClr val="8B8B8B"/>
                </a:solidFill>
                <a:latin typeface="HollandSans" pitchFamily="2" charset="0"/>
              </a:rPr>
              <a:t>for</a:t>
            </a:r>
            <a:r>
              <a:rPr lang="nl-NL" sz="1350" dirty="0">
                <a:solidFill>
                  <a:srgbClr val="8B8B8B"/>
                </a:solidFill>
                <a:latin typeface="HollandSans" pitchFamily="2" charset="0"/>
              </a:rPr>
              <a:t> </a:t>
            </a:r>
            <a:r>
              <a:rPr lang="nl-NL" sz="1350" dirty="0" err="1">
                <a:solidFill>
                  <a:srgbClr val="8B8B8B"/>
                </a:solidFill>
                <a:latin typeface="HollandSans" pitchFamily="2" charset="0"/>
              </a:rPr>
              <a:t>Alzheimer’s</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(AD).</a:t>
            </a: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 </a:t>
            </a:r>
            <a:r>
              <a:rPr lang="nl-NL" sz="1350" dirty="0" err="1">
                <a:solidFill>
                  <a:srgbClr val="8B8B8B"/>
                </a:solidFill>
                <a:latin typeface="HollandSans" pitchFamily="2" charset="0"/>
              </a:rPr>
              <a:t>Patients</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care partners are empowered </a:t>
            </a:r>
            <a:r>
              <a:rPr lang="nl-NL" sz="1350" dirty="0" err="1">
                <a:solidFill>
                  <a:srgbClr val="8B8B8B"/>
                </a:solidFill>
                <a:latin typeface="HollandSans" pitchFamily="2" charset="0"/>
              </a:rPr>
              <a:t>and</a:t>
            </a:r>
            <a:r>
              <a:rPr lang="nl-NL" sz="1350" dirty="0">
                <a:solidFill>
                  <a:srgbClr val="8B8B8B"/>
                </a:solidFill>
                <a:latin typeface="HollandSans" pitchFamily="2" charset="0"/>
              </a:rPr>
              <a:t> more </a:t>
            </a:r>
            <a:r>
              <a:rPr lang="nl-NL" sz="1350" dirty="0" err="1">
                <a:solidFill>
                  <a:srgbClr val="8B8B8B"/>
                </a:solidFill>
                <a:latin typeface="HollandSans" pitchFamily="2" charset="0"/>
              </a:rPr>
              <a:t>actively</a:t>
            </a:r>
            <a:r>
              <a:rPr lang="nl-NL" sz="1350" dirty="0">
                <a:solidFill>
                  <a:srgbClr val="8B8B8B"/>
                </a:solidFill>
                <a:latin typeface="HollandSans" pitchFamily="2" charset="0"/>
              </a:rPr>
              <a:t> </a:t>
            </a:r>
            <a:r>
              <a:rPr lang="nl-NL" sz="1350" dirty="0" err="1">
                <a:solidFill>
                  <a:srgbClr val="8B8B8B"/>
                </a:solidFill>
                <a:latin typeface="HollandSans" pitchFamily="2" charset="0"/>
              </a:rPr>
              <a:t>engaged</a:t>
            </a:r>
            <a:r>
              <a:rPr lang="nl-NL" sz="1350" dirty="0">
                <a:solidFill>
                  <a:srgbClr val="8B8B8B"/>
                </a:solidFill>
                <a:latin typeface="HollandSans" pitchFamily="2" charset="0"/>
              </a:rPr>
              <a:t> in </a:t>
            </a:r>
            <a:r>
              <a:rPr lang="nl-NL" sz="1350" dirty="0" err="1">
                <a:solidFill>
                  <a:srgbClr val="8B8B8B"/>
                </a:solidFill>
                <a:latin typeface="HollandSans" pitchFamily="2" charset="0"/>
              </a:rPr>
              <a:t>the</a:t>
            </a:r>
            <a:r>
              <a:rPr lang="nl-NL" sz="1350" dirty="0">
                <a:solidFill>
                  <a:srgbClr val="8B8B8B"/>
                </a:solidFill>
                <a:latin typeface="HollandSans" pitchFamily="2" charset="0"/>
              </a:rPr>
              <a:t> management of </a:t>
            </a:r>
            <a:r>
              <a:rPr lang="nl-NL" sz="1350" dirty="0" err="1">
                <a:solidFill>
                  <a:srgbClr val="8B8B8B"/>
                </a:solidFill>
                <a:latin typeface="HollandSans" pitchFamily="2" charset="0"/>
              </a:rPr>
              <a:t>their</a:t>
            </a:r>
            <a:r>
              <a:rPr lang="nl-NL" sz="1350" dirty="0">
                <a:solidFill>
                  <a:srgbClr val="8B8B8B"/>
                </a:solidFill>
                <a:latin typeface="HollandSans" pitchFamily="2" charset="0"/>
              </a:rPr>
              <a:t> health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strategies</a:t>
            </a:r>
            <a:r>
              <a:rPr lang="nl-NL" sz="1350" dirty="0">
                <a:solidFill>
                  <a:srgbClr val="8B8B8B"/>
                </a:solidFill>
                <a:latin typeface="HollandSans" pitchFamily="2" charset="0"/>
              </a:rPr>
              <a:t> </a:t>
            </a:r>
            <a:r>
              <a:rPr lang="nl-NL" sz="1350" dirty="0" err="1">
                <a:solidFill>
                  <a:srgbClr val="8B8B8B"/>
                </a:solidFill>
                <a:latin typeface="HollandSans" pitchFamily="2" charset="0"/>
              </a:rPr>
              <a:t>for</a:t>
            </a:r>
            <a:r>
              <a:rPr lang="nl-NL" sz="1350" dirty="0">
                <a:solidFill>
                  <a:srgbClr val="8B8B8B"/>
                </a:solidFill>
                <a:latin typeface="HollandSans" pitchFamily="2" charset="0"/>
              </a:rPr>
              <a:t> diagnosis, </a:t>
            </a:r>
            <a:r>
              <a:rPr lang="nl-NL" sz="1350" dirty="0" err="1">
                <a:solidFill>
                  <a:srgbClr val="8B8B8B"/>
                </a:solidFill>
                <a:latin typeface="HollandSans" pitchFamily="2" charset="0"/>
              </a:rPr>
              <a:t>prediction</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prevention of AD have </a:t>
            </a:r>
            <a:r>
              <a:rPr lang="nl-NL" sz="1350" dirty="0" err="1">
                <a:solidFill>
                  <a:srgbClr val="8B8B8B"/>
                </a:solidFill>
                <a:latin typeface="HollandSans" pitchFamily="2" charset="0"/>
              </a:rPr>
              <a:t>improved</a:t>
            </a:r>
            <a:r>
              <a:rPr lang="nl-NL" sz="1350" dirty="0">
                <a:solidFill>
                  <a:srgbClr val="8B8B8B"/>
                </a:solidFill>
                <a:latin typeface="HollandSans" pitchFamily="2" charset="0"/>
              </a:rPr>
              <a:t>.</a:t>
            </a:r>
          </a:p>
        </p:txBody>
      </p:sp>
    </p:spTree>
    <p:extLst>
      <p:ext uri="{BB962C8B-B14F-4D97-AF65-F5344CB8AC3E}">
        <p14:creationId xmlns:p14="http://schemas.microsoft.com/office/powerpoint/2010/main" val="1613039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8829776-3579-0475-84AE-2882DE8A9631}"/>
              </a:ext>
            </a:extLst>
          </p:cNvPr>
          <p:cNvSpPr>
            <a:spLocks noGrp="1"/>
          </p:cNvSpPr>
          <p:nvPr>
            <p:ph type="ctrTitle"/>
          </p:nvPr>
        </p:nvSpPr>
        <p:spPr/>
        <p:txBody>
          <a:bodyPr/>
          <a:lstStyle/>
          <a:p>
            <a:endParaRPr lang="nl-NL"/>
          </a:p>
        </p:txBody>
      </p:sp>
      <p:sp>
        <p:nvSpPr>
          <p:cNvPr id="5" name="Tijdelijke aanduiding voor tekst 4">
            <a:extLst>
              <a:ext uri="{FF2B5EF4-FFF2-40B4-BE49-F238E27FC236}">
                <a16:creationId xmlns:a16="http://schemas.microsoft.com/office/drawing/2014/main" id="{8861B879-5C12-B4DB-0981-190034197515}"/>
              </a:ext>
            </a:extLst>
          </p:cNvPr>
          <p:cNvSpPr>
            <a:spLocks noGrp="1"/>
          </p:cNvSpPr>
          <p:nvPr>
            <p:ph type="body" sz="quarter" idx="13"/>
          </p:nvPr>
        </p:nvSpPr>
        <p:spPr/>
        <p:txBody>
          <a:bodyPr/>
          <a:lstStyle/>
          <a:p>
            <a:endParaRPr lang="nl-NL"/>
          </a:p>
        </p:txBody>
      </p:sp>
      <p:pic>
        <p:nvPicPr>
          <p:cNvPr id="6" name="Afbeelding 5">
            <a:extLst>
              <a:ext uri="{FF2B5EF4-FFF2-40B4-BE49-F238E27FC236}">
                <a16:creationId xmlns:a16="http://schemas.microsoft.com/office/drawing/2014/main" id="{9F69DFAB-C44F-FC8E-40A7-E2B54964FD74}"/>
              </a:ext>
            </a:extLst>
          </p:cNvPr>
          <p:cNvPicPr>
            <a:picLocks noChangeAspect="1"/>
          </p:cNvPicPr>
          <p:nvPr/>
        </p:nvPicPr>
        <p:blipFill>
          <a:blip r:embed="rId3"/>
          <a:stretch>
            <a:fillRect/>
          </a:stretch>
        </p:blipFill>
        <p:spPr>
          <a:xfrm>
            <a:off x="462971" y="129095"/>
            <a:ext cx="7995229" cy="4497316"/>
          </a:xfrm>
          <a:prstGeom prst="rect">
            <a:avLst/>
          </a:prstGeom>
        </p:spPr>
      </p:pic>
    </p:spTree>
    <p:extLst>
      <p:ext uri="{BB962C8B-B14F-4D97-AF65-F5344CB8AC3E}">
        <p14:creationId xmlns:p14="http://schemas.microsoft.com/office/powerpoint/2010/main" val="2952199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6DCAEF-7CD5-5807-8EC2-42F41DBD2A28}"/>
              </a:ext>
            </a:extLst>
          </p:cNvPr>
          <p:cNvSpPr txBox="1">
            <a:spLocks/>
          </p:cNvSpPr>
          <p:nvPr/>
        </p:nvSpPr>
        <p:spPr>
          <a:xfrm>
            <a:off x="457200" y="205979"/>
            <a:ext cx="8229600" cy="559338"/>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400">
                <a:solidFill>
                  <a:srgbClr val="F46E21"/>
                </a:solidFill>
                <a:latin typeface="HollandSans" pitchFamily="2" charset="0"/>
              </a:rPr>
              <a:t>Established by…..</a:t>
            </a:r>
          </a:p>
        </p:txBody>
      </p:sp>
      <p:sp>
        <p:nvSpPr>
          <p:cNvPr id="4" name="Tekstvak 3">
            <a:extLst>
              <a:ext uri="{FF2B5EF4-FFF2-40B4-BE49-F238E27FC236}">
                <a16:creationId xmlns:a16="http://schemas.microsoft.com/office/drawing/2014/main" id="{CA64788B-12FA-14FA-1861-475686BA04DF}"/>
              </a:ext>
            </a:extLst>
          </p:cNvPr>
          <p:cNvSpPr txBox="1"/>
          <p:nvPr/>
        </p:nvSpPr>
        <p:spPr>
          <a:xfrm>
            <a:off x="612581" y="975714"/>
            <a:ext cx="7760438" cy="1131079"/>
          </a:xfrm>
          <a:prstGeom prst="rect">
            <a:avLst/>
          </a:prstGeom>
          <a:noFill/>
        </p:spPr>
        <p:txBody>
          <a:bodyPr wrap="square" rtlCol="0">
            <a:spAutoFit/>
          </a:bodyPr>
          <a:lstStyle/>
          <a:p>
            <a:r>
              <a:rPr lang="nl-NL" sz="1350" dirty="0" err="1">
                <a:solidFill>
                  <a:srgbClr val="8B8B8B"/>
                </a:solidFill>
                <a:latin typeface="HollandSans" pitchFamily="2" charset="0"/>
              </a:rPr>
              <a:t>This</a:t>
            </a:r>
            <a:r>
              <a:rPr lang="nl-NL" sz="1350" dirty="0">
                <a:solidFill>
                  <a:srgbClr val="8B8B8B"/>
                </a:solidFill>
                <a:latin typeface="HollandSans" pitchFamily="2" charset="0"/>
              </a:rPr>
              <a:t> </a:t>
            </a:r>
            <a:r>
              <a:rPr lang="nl-NL" sz="1350" dirty="0" err="1">
                <a:solidFill>
                  <a:srgbClr val="8B8B8B"/>
                </a:solidFill>
                <a:latin typeface="HollandSans" pitchFamily="2" charset="0"/>
              </a:rPr>
              <a:t>publication</a:t>
            </a:r>
            <a:r>
              <a:rPr lang="nl-NL" sz="1350" dirty="0">
                <a:solidFill>
                  <a:srgbClr val="8B8B8B"/>
                </a:solidFill>
                <a:latin typeface="HollandSans" pitchFamily="2" charset="0"/>
              </a:rPr>
              <a:t> </a:t>
            </a:r>
            <a:r>
              <a:rPr lang="nl-NL" sz="1350" dirty="0" err="1">
                <a:solidFill>
                  <a:srgbClr val="8B8B8B"/>
                </a:solidFill>
                <a:latin typeface="HollandSans" pitchFamily="2" charset="0"/>
              </a:rPr>
              <a:t>contains</a:t>
            </a:r>
            <a:r>
              <a:rPr lang="nl-NL" sz="1350" dirty="0">
                <a:solidFill>
                  <a:srgbClr val="8B8B8B"/>
                </a:solidFill>
                <a:latin typeface="HollandSans" pitchFamily="2" charset="0"/>
              </a:rPr>
              <a:t> a </a:t>
            </a:r>
            <a:r>
              <a:rPr lang="nl-NL" sz="1350" dirty="0" err="1">
                <a:solidFill>
                  <a:srgbClr val="8B8B8B"/>
                </a:solidFill>
                <a:latin typeface="HollandSans" pitchFamily="2" charset="0"/>
              </a:rPr>
              <a:t>comprehensive</a:t>
            </a:r>
            <a:r>
              <a:rPr lang="nl-NL" sz="1350" dirty="0">
                <a:solidFill>
                  <a:srgbClr val="8B8B8B"/>
                </a:solidFill>
                <a:latin typeface="HollandSans" pitchFamily="2" charset="0"/>
              </a:rPr>
              <a:t> </a:t>
            </a:r>
            <a:r>
              <a:rPr lang="nl-NL" sz="1350" dirty="0" err="1">
                <a:solidFill>
                  <a:srgbClr val="8B8B8B"/>
                </a:solidFill>
                <a:latin typeface="HollandSans" pitchFamily="2" charset="0"/>
              </a:rPr>
              <a:t>overview</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Life Sciences &amp; Health sector </a:t>
            </a:r>
            <a:r>
              <a:rPr lang="nl-NL" sz="1350" dirty="0" err="1">
                <a:solidFill>
                  <a:srgbClr val="8B8B8B"/>
                </a:solidFill>
                <a:latin typeface="HollandSans" pitchFamily="2" charset="0"/>
              </a:rPr>
              <a:t>with</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goal of </a:t>
            </a:r>
            <a:r>
              <a:rPr lang="nl-NL" sz="1350" dirty="0" err="1">
                <a:solidFill>
                  <a:srgbClr val="8B8B8B"/>
                </a:solidFill>
                <a:latin typeface="HollandSans" pitchFamily="2" charset="0"/>
              </a:rPr>
              <a:t>attracting</a:t>
            </a:r>
            <a:r>
              <a:rPr lang="nl-NL" sz="1350" dirty="0">
                <a:solidFill>
                  <a:srgbClr val="8B8B8B"/>
                </a:solidFill>
                <a:latin typeface="HollandSans" pitchFamily="2" charset="0"/>
              </a:rPr>
              <a:t> </a:t>
            </a:r>
            <a:r>
              <a:rPr lang="nl-NL" sz="1350" dirty="0" err="1">
                <a:solidFill>
                  <a:srgbClr val="8B8B8B"/>
                </a:solidFill>
                <a:latin typeface="HollandSans" pitchFamily="2" charset="0"/>
              </a:rPr>
              <a:t>foreign</a:t>
            </a:r>
            <a:r>
              <a:rPr lang="nl-NL" sz="1350" dirty="0">
                <a:solidFill>
                  <a:srgbClr val="8B8B8B"/>
                </a:solidFill>
                <a:latin typeface="HollandSans" pitchFamily="2" charset="0"/>
              </a:rPr>
              <a:t> LSH companies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The information </a:t>
            </a:r>
            <a:r>
              <a:rPr lang="nl-NL" sz="1350" dirty="0" err="1">
                <a:solidFill>
                  <a:srgbClr val="8B8B8B"/>
                </a:solidFill>
                <a:latin typeface="HollandSans" pitchFamily="2" charset="0"/>
              </a:rPr>
              <a:t>contained</a:t>
            </a:r>
            <a:r>
              <a:rPr lang="nl-NL" sz="1350" dirty="0">
                <a:solidFill>
                  <a:srgbClr val="8B8B8B"/>
                </a:solidFill>
                <a:latin typeface="HollandSans" pitchFamily="2" charset="0"/>
              </a:rPr>
              <a:t> in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publication</a:t>
            </a:r>
            <a:r>
              <a:rPr lang="nl-NL" sz="1350" dirty="0">
                <a:solidFill>
                  <a:srgbClr val="8B8B8B"/>
                </a:solidFill>
                <a:latin typeface="HollandSans" pitchFamily="2" charset="0"/>
              </a:rPr>
              <a:t> has been </a:t>
            </a:r>
            <a:r>
              <a:rPr lang="nl-NL" sz="1350" dirty="0" err="1">
                <a:solidFill>
                  <a:srgbClr val="8B8B8B"/>
                </a:solidFill>
                <a:latin typeface="HollandSans" pitchFamily="2" charset="0"/>
              </a:rPr>
              <a:t>compiled</a:t>
            </a:r>
            <a:r>
              <a:rPr lang="nl-NL" sz="1350" dirty="0">
                <a:solidFill>
                  <a:srgbClr val="8B8B8B"/>
                </a:solidFill>
                <a:latin typeface="HollandSans" pitchFamily="2" charset="0"/>
              </a:rPr>
              <a:t> </a:t>
            </a:r>
            <a:r>
              <a:rPr lang="nl-NL" sz="1350" dirty="0" err="1">
                <a:solidFill>
                  <a:srgbClr val="8B8B8B"/>
                </a:solidFill>
                <a:latin typeface="HollandSans" pitchFamily="2" charset="0"/>
              </a:rPr>
              <a:t>with</a:t>
            </a:r>
            <a:r>
              <a:rPr lang="nl-NL" sz="1350" dirty="0">
                <a:solidFill>
                  <a:srgbClr val="8B8B8B"/>
                </a:solidFill>
                <a:latin typeface="HollandSans" pitchFamily="2" charset="0"/>
              </a:rPr>
              <a:t> </a:t>
            </a:r>
            <a:r>
              <a:rPr lang="nl-NL" sz="1350" dirty="0" err="1">
                <a:solidFill>
                  <a:srgbClr val="8B8B8B"/>
                </a:solidFill>
                <a:latin typeface="HollandSans" pitchFamily="2" charset="0"/>
              </a:rPr>
              <a:t>great</a:t>
            </a:r>
            <a:r>
              <a:rPr lang="nl-NL" sz="1350" dirty="0">
                <a:solidFill>
                  <a:srgbClr val="8B8B8B"/>
                </a:solidFill>
                <a:latin typeface="HollandSans" pitchFamily="2" charset="0"/>
              </a:rPr>
              <a:t> care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Health~Holland</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Top Sector Life Sciences &amp; Health)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its</a:t>
            </a:r>
            <a:r>
              <a:rPr lang="nl-NL" sz="1350" dirty="0">
                <a:solidFill>
                  <a:srgbClr val="8B8B8B"/>
                </a:solidFill>
                <a:latin typeface="HollandSans" pitchFamily="2" charset="0"/>
              </a:rPr>
              <a:t> partners </a:t>
            </a:r>
            <a:r>
              <a:rPr lang="nl-NL" sz="1350" dirty="0" err="1">
                <a:solidFill>
                  <a:srgbClr val="8B8B8B"/>
                </a:solidFill>
                <a:latin typeface="HollandSans" pitchFamily="2" charset="0"/>
              </a:rPr>
              <a:t>and</a:t>
            </a:r>
            <a:r>
              <a:rPr lang="nl-NL" sz="1350" dirty="0">
                <a:solidFill>
                  <a:srgbClr val="8B8B8B"/>
                </a:solidFill>
                <a:latin typeface="HollandSans" pitchFamily="2" charset="0"/>
              </a:rPr>
              <a:t> is accurate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best of </a:t>
            </a:r>
            <a:r>
              <a:rPr lang="nl-NL" sz="1350" dirty="0" err="1">
                <a:solidFill>
                  <a:srgbClr val="8B8B8B"/>
                </a:solidFill>
                <a:latin typeface="HollandSans" pitchFamily="2" charset="0"/>
              </a:rPr>
              <a:t>its</a:t>
            </a:r>
            <a:r>
              <a:rPr lang="nl-NL" sz="1350" dirty="0">
                <a:solidFill>
                  <a:srgbClr val="8B8B8B"/>
                </a:solidFill>
                <a:latin typeface="HollandSans" pitchFamily="2" charset="0"/>
              </a:rPr>
              <a:t> </a:t>
            </a:r>
            <a:r>
              <a:rPr lang="nl-NL" sz="1350" dirty="0" err="1">
                <a:solidFill>
                  <a:srgbClr val="8B8B8B"/>
                </a:solidFill>
                <a:latin typeface="HollandSans" pitchFamily="2" charset="0"/>
              </a:rPr>
              <a:t>knowledge</a:t>
            </a:r>
            <a:r>
              <a:rPr lang="nl-NL" sz="1350" dirty="0">
                <a:solidFill>
                  <a:srgbClr val="8B8B8B"/>
                </a:solidFill>
                <a:latin typeface="HollandSans" pitchFamily="2" charset="0"/>
              </a:rPr>
              <a:t>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time of </a:t>
            </a:r>
            <a:r>
              <a:rPr lang="nl-NL" sz="1350" dirty="0" err="1">
                <a:solidFill>
                  <a:srgbClr val="8B8B8B"/>
                </a:solidFill>
                <a:latin typeface="HollandSans" pitchFamily="2" charset="0"/>
              </a:rPr>
              <a:t>publication</a:t>
            </a:r>
            <a:r>
              <a:rPr lang="nl-NL" sz="1350" dirty="0">
                <a:solidFill>
                  <a:srgbClr val="8B8B8B"/>
                </a:solidFill>
                <a:latin typeface="HollandSans" pitchFamily="2" charset="0"/>
              </a:rPr>
              <a:t>.</a:t>
            </a:r>
          </a:p>
        </p:txBody>
      </p:sp>
      <p:sp>
        <p:nvSpPr>
          <p:cNvPr id="7" name="Tekstvak 6">
            <a:extLst>
              <a:ext uri="{FF2B5EF4-FFF2-40B4-BE49-F238E27FC236}">
                <a16:creationId xmlns:a16="http://schemas.microsoft.com/office/drawing/2014/main" id="{C316E701-6709-240C-C40D-E78AAF274BEF}"/>
              </a:ext>
            </a:extLst>
          </p:cNvPr>
          <p:cNvSpPr txBox="1"/>
          <p:nvPr/>
        </p:nvSpPr>
        <p:spPr>
          <a:xfrm>
            <a:off x="8012300" y="3159730"/>
            <a:ext cx="1006102" cy="300082"/>
          </a:xfrm>
          <a:prstGeom prst="rect">
            <a:avLst/>
          </a:prstGeom>
          <a:noFill/>
        </p:spPr>
        <p:txBody>
          <a:bodyPr wrap="square" rtlCol="0">
            <a:spAutoFit/>
          </a:bodyPr>
          <a:lstStyle/>
          <a:p>
            <a:r>
              <a:rPr lang="nl-NL" sz="1350" b="1" dirty="0" err="1">
                <a:solidFill>
                  <a:srgbClr val="8B8B8B"/>
                </a:solidFill>
                <a:latin typeface="HollandSans" pitchFamily="2" charset="0"/>
              </a:rPr>
              <a:t>Bidbook</a:t>
            </a:r>
            <a:endParaRPr lang="nl-NL" sz="1350" b="1" dirty="0">
              <a:solidFill>
                <a:srgbClr val="8B8B8B"/>
              </a:solidFill>
              <a:latin typeface="HollandSans" pitchFamily="2" charset="0"/>
            </a:endParaRPr>
          </a:p>
        </p:txBody>
      </p:sp>
      <p:pic>
        <p:nvPicPr>
          <p:cNvPr id="8" name="Tijdelijke aanduiding voor inhoud 4" descr="Afbeelding met tekst, schermopname, Lettertype, logo&#10;&#10;Automatisch gegenereerde beschrijving">
            <a:extLst>
              <a:ext uri="{FF2B5EF4-FFF2-40B4-BE49-F238E27FC236}">
                <a16:creationId xmlns:a16="http://schemas.microsoft.com/office/drawing/2014/main" id="{8433033A-6780-16F1-B9F2-68E232821705}"/>
              </a:ext>
            </a:extLst>
          </p:cNvPr>
          <p:cNvPicPr>
            <a:picLocks noChangeAspect="1"/>
          </p:cNvPicPr>
          <p:nvPr/>
        </p:nvPicPr>
        <p:blipFill rotWithShape="1">
          <a:blip r:embed="rId3"/>
          <a:srcRect r="14119"/>
          <a:stretch/>
        </p:blipFill>
        <p:spPr>
          <a:xfrm>
            <a:off x="628649" y="2371946"/>
            <a:ext cx="3591121" cy="2152650"/>
          </a:xfrm>
          <a:prstGeom prst="rect">
            <a:avLst/>
          </a:prstGeom>
        </p:spPr>
      </p:pic>
      <p:pic>
        <p:nvPicPr>
          <p:cNvPr id="9" name="Afbeelding 8" descr="Afbeelding met patroon, pixel, ontwerp&#10;&#10;Automatisch gegenereerde beschrijving">
            <a:extLst>
              <a:ext uri="{FF2B5EF4-FFF2-40B4-BE49-F238E27FC236}">
                <a16:creationId xmlns:a16="http://schemas.microsoft.com/office/drawing/2014/main" id="{E2FBD720-EEFE-35C2-9320-1234E64C5B20}"/>
              </a:ext>
            </a:extLst>
          </p:cNvPr>
          <p:cNvPicPr>
            <a:picLocks noChangeAspect="1"/>
          </p:cNvPicPr>
          <p:nvPr/>
        </p:nvPicPr>
        <p:blipFill>
          <a:blip r:embed="rId4"/>
          <a:stretch>
            <a:fillRect/>
          </a:stretch>
        </p:blipFill>
        <p:spPr>
          <a:xfrm>
            <a:off x="7932556" y="3448271"/>
            <a:ext cx="1139700" cy="1139700"/>
          </a:xfrm>
          <a:prstGeom prst="rect">
            <a:avLst/>
          </a:prstGeom>
        </p:spPr>
      </p:pic>
    </p:spTree>
    <p:extLst>
      <p:ext uri="{BB962C8B-B14F-4D97-AF65-F5344CB8AC3E}">
        <p14:creationId xmlns:p14="http://schemas.microsoft.com/office/powerpoint/2010/main" val="99495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57EE7E5-E194-1BEA-6C75-198C034CCB02}"/>
              </a:ext>
            </a:extLst>
          </p:cNvPr>
          <p:cNvPicPr>
            <a:picLocks noChangeAspect="1"/>
          </p:cNvPicPr>
          <p:nvPr/>
        </p:nvPicPr>
        <p:blipFill>
          <a:blip r:embed="rId3"/>
          <a:stretch>
            <a:fillRect/>
          </a:stretch>
        </p:blipFill>
        <p:spPr>
          <a:xfrm>
            <a:off x="0" y="1"/>
            <a:ext cx="9144000" cy="5142542"/>
          </a:xfrm>
          <a:prstGeom prst="rect">
            <a:avLst/>
          </a:prstGeom>
        </p:spPr>
      </p:pic>
    </p:spTree>
    <p:extLst>
      <p:ext uri="{BB962C8B-B14F-4D97-AF65-F5344CB8AC3E}">
        <p14:creationId xmlns:p14="http://schemas.microsoft.com/office/powerpoint/2010/main" val="5490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C7AAC27-A2E7-49F9-2933-85ED0B8446FD}"/>
              </a:ext>
            </a:extLst>
          </p:cNvPr>
          <p:cNvPicPr>
            <a:picLocks noGrp="1" noChangeAspect="1"/>
          </p:cNvPicPr>
          <p:nvPr>
            <p:ph idx="1"/>
          </p:nvPr>
        </p:nvPicPr>
        <p:blipFill>
          <a:blip r:embed="rId2"/>
          <a:stretch>
            <a:fillRect/>
          </a:stretch>
        </p:blipFill>
        <p:spPr>
          <a:xfrm>
            <a:off x="0" y="0"/>
            <a:ext cx="9240368" cy="5196746"/>
          </a:xfrm>
        </p:spPr>
      </p:pic>
    </p:spTree>
    <p:extLst>
      <p:ext uri="{BB962C8B-B14F-4D97-AF65-F5344CB8AC3E}">
        <p14:creationId xmlns:p14="http://schemas.microsoft.com/office/powerpoint/2010/main" val="111227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53E8798-B6AE-7791-557A-17E59910B7A1}"/>
              </a:ext>
            </a:extLst>
          </p:cNvPr>
          <p:cNvPicPr>
            <a:picLocks noGrp="1" noChangeAspect="1"/>
          </p:cNvPicPr>
          <p:nvPr>
            <p:ph idx="1"/>
          </p:nvPr>
        </p:nvPicPr>
        <p:blipFill>
          <a:blip r:embed="rId2"/>
          <a:stretch>
            <a:fillRect/>
          </a:stretch>
        </p:blipFill>
        <p:spPr>
          <a:xfrm>
            <a:off x="-55073" y="-30979"/>
            <a:ext cx="9199073" cy="5174479"/>
          </a:xfrm>
        </p:spPr>
      </p:pic>
    </p:spTree>
    <p:extLst>
      <p:ext uri="{BB962C8B-B14F-4D97-AF65-F5344CB8AC3E}">
        <p14:creationId xmlns:p14="http://schemas.microsoft.com/office/powerpoint/2010/main" val="2211870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6D1C49E-7789-F652-3F3E-5D8E8E9E610A}"/>
              </a:ext>
            </a:extLst>
          </p:cNvPr>
          <p:cNvPicPr>
            <a:picLocks noGrp="1" noChangeAspect="1"/>
          </p:cNvPicPr>
          <p:nvPr>
            <p:ph idx="1"/>
          </p:nvPr>
        </p:nvPicPr>
        <p:blipFill>
          <a:blip r:embed="rId2"/>
          <a:stretch>
            <a:fillRect/>
          </a:stretch>
        </p:blipFill>
        <p:spPr>
          <a:xfrm>
            <a:off x="-78129" y="-43948"/>
            <a:ext cx="9222129" cy="5187448"/>
          </a:xfrm>
        </p:spPr>
      </p:pic>
    </p:spTree>
    <p:extLst>
      <p:ext uri="{BB962C8B-B14F-4D97-AF65-F5344CB8AC3E}">
        <p14:creationId xmlns:p14="http://schemas.microsoft.com/office/powerpoint/2010/main" val="371007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E418F98-E2C1-EE77-8CB3-C54A0F7D5518}"/>
              </a:ext>
            </a:extLst>
          </p:cNvPr>
          <p:cNvPicPr>
            <a:picLocks noGrp="1" noChangeAspect="1"/>
          </p:cNvPicPr>
          <p:nvPr>
            <p:ph idx="1"/>
          </p:nvPr>
        </p:nvPicPr>
        <p:blipFill>
          <a:blip r:embed="rId2"/>
          <a:stretch>
            <a:fillRect/>
          </a:stretch>
        </p:blipFill>
        <p:spPr>
          <a:xfrm>
            <a:off x="0" y="0"/>
            <a:ext cx="9144000" cy="5143500"/>
          </a:xfrm>
        </p:spPr>
      </p:pic>
    </p:spTree>
    <p:extLst>
      <p:ext uri="{BB962C8B-B14F-4D97-AF65-F5344CB8AC3E}">
        <p14:creationId xmlns:p14="http://schemas.microsoft.com/office/powerpoint/2010/main" val="197038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5FF2B4F-FE79-5C9E-E132-AD85E4E69845}"/>
              </a:ext>
            </a:extLst>
          </p:cNvPr>
          <p:cNvPicPr>
            <a:picLocks noGrp="1" noChangeAspect="1"/>
          </p:cNvPicPr>
          <p:nvPr>
            <p:ph idx="1"/>
          </p:nvPr>
        </p:nvPicPr>
        <p:blipFill>
          <a:blip r:embed="rId2"/>
          <a:stretch>
            <a:fillRect/>
          </a:stretch>
        </p:blipFill>
        <p:spPr>
          <a:xfrm>
            <a:off x="2245" y="0"/>
            <a:ext cx="9141755" cy="5143500"/>
          </a:xfrm>
        </p:spPr>
      </p:pic>
    </p:spTree>
    <p:extLst>
      <p:ext uri="{BB962C8B-B14F-4D97-AF65-F5344CB8AC3E}">
        <p14:creationId xmlns:p14="http://schemas.microsoft.com/office/powerpoint/2010/main" val="2160878442"/>
      </p:ext>
    </p:extLst>
  </p:cSld>
  <p:clrMapOvr>
    <a:masterClrMapping/>
  </p:clrMapOvr>
</p:sld>
</file>

<file path=ppt/theme/theme1.xml><?xml version="1.0" encoding="utf-8"?>
<a:theme xmlns:a="http://schemas.openxmlformats.org/drawingml/2006/main" name="Office Theme">
  <a:themeElements>
    <a:clrScheme name="Kleurenpalet">
      <a:dk1>
        <a:srgbClr val="000000"/>
      </a:dk1>
      <a:lt1>
        <a:srgbClr val="FFFFFF"/>
      </a:lt1>
      <a:dk2>
        <a:srgbClr val="717276"/>
      </a:dk2>
      <a:lt2>
        <a:srgbClr val="FFFFFF"/>
      </a:lt2>
      <a:accent1>
        <a:srgbClr val="B2B2B2"/>
      </a:accent1>
      <a:accent2>
        <a:srgbClr val="FF6600"/>
      </a:accent2>
      <a:accent3>
        <a:srgbClr val="569F98"/>
      </a:accent3>
      <a:accent4>
        <a:srgbClr val="396554"/>
      </a:accent4>
      <a:accent5>
        <a:srgbClr val="717276"/>
      </a:accent5>
      <a:accent6>
        <a:srgbClr val="3F3F3F"/>
      </a:accent6>
      <a:hlink>
        <a:srgbClr val="FF6600"/>
      </a:hlink>
      <a:folHlink>
        <a:srgbClr val="FFB2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noAutofit/>
      </a:bodyPr>
      <a:lstStyle>
        <a:defPPr algn="l">
          <a:defRPr sz="1800" b="1" dirty="0" smtClean="0">
            <a:solidFill>
              <a:srgbClr val="717276"/>
            </a:solidFill>
          </a:defRPr>
        </a:defPPr>
      </a:lstStyle>
    </a:tx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B1C36385E501408A544AE6B17C83C2" ma:contentTypeVersion="13" ma:contentTypeDescription="Een nieuw document maken." ma:contentTypeScope="" ma:versionID="ac89d543215e0a422e118a9b847cf844">
  <xsd:schema xmlns:xsd="http://www.w3.org/2001/XMLSchema" xmlns:xs="http://www.w3.org/2001/XMLSchema" xmlns:p="http://schemas.microsoft.com/office/2006/metadata/properties" xmlns:ns2="3bc82a5c-a3c4-44bd-982b-700856bb6503" xmlns:ns3="b5c32d9d-ebaa-48e4-a47b-e71dfa22ea6e" targetNamespace="http://schemas.microsoft.com/office/2006/metadata/properties" ma:root="true" ma:fieldsID="2ce2ddc5121dc38ad9f55b93770c1e00" ns2:_="" ns3:_="">
    <xsd:import namespace="3bc82a5c-a3c4-44bd-982b-700856bb6503"/>
    <xsd:import namespace="b5c32d9d-ebaa-48e4-a47b-e71dfa22ea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82a5c-a3c4-44bd-982b-700856bb65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c32d9d-ebaa-48e4-a47b-e71dfa22ea6e"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b5c32d9d-ebaa-48e4-a47b-e71dfa22ea6e"/>
    <ds:schemaRef ds:uri="http://www.w3.org/XML/1998/namespace"/>
    <ds:schemaRef ds:uri="3bc82a5c-a3c4-44bd-982b-700856bb6503"/>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57A415F9-7494-424A-BD80-78CC5DED58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c82a5c-a3c4-44bd-982b-700856bb6503"/>
    <ds:schemaRef ds:uri="b5c32d9d-ebaa-48e4-a47b-e71dfa22ea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2492</TotalTime>
  <Words>2353</Words>
  <Application>Microsoft Macintosh PowerPoint</Application>
  <PresentationFormat>Diavoorstelling (16:9)</PresentationFormat>
  <Paragraphs>222</Paragraphs>
  <Slides>36</Slides>
  <Notes>30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36</vt:i4>
      </vt:variant>
    </vt:vector>
  </HeadingPairs>
  <TitlesOfParts>
    <vt:vector size="41" baseType="lpstr">
      <vt:lpstr>Arial</vt:lpstr>
      <vt:lpstr>Calibri</vt:lpstr>
      <vt:lpstr>HollandSans</vt:lpstr>
      <vt:lpstr>Systeemlettertype regulier</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Sophia Drijsten</cp:lastModifiedBy>
  <cp:revision>246</cp:revision>
  <dcterms:created xsi:type="dcterms:W3CDTF">2010-04-12T23:12:02Z</dcterms:created>
  <dcterms:modified xsi:type="dcterms:W3CDTF">2024-02-23T10:16:59Z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0x0101001FB1C36385E501408A544AE6B17C83C2</vt:lpwstr>
  </property>
</Properties>
</file>